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tags/tag16.xml" ContentType="application/vnd.openxmlformats-officedocument.presentationml.tags+xml"/>
  <Override PartName="/ppt/tags/tag14.xml" ContentType="application/vnd.openxmlformats-officedocument.presentationml.tags+xml"/>
  <Override PartName="/ppt/tags/tag1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tags/tag15.xml" ContentType="application/vnd.openxmlformats-officedocument.presentationml.tags+xml"/>
  <Override PartName="/ppt/tags/tag1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notesMasterIdLst>
    <p:notesMasterId r:id="rId18"/>
  </p:notesMasterIdLst>
  <p:sldIdLst>
    <p:sldId id="281" r:id="rId4"/>
    <p:sldId id="309" r:id="rId5"/>
    <p:sldId id="308" r:id="rId6"/>
    <p:sldId id="302" r:id="rId7"/>
    <p:sldId id="305" r:id="rId8"/>
    <p:sldId id="324" r:id="rId9"/>
    <p:sldId id="310" r:id="rId10"/>
    <p:sldId id="311" r:id="rId11"/>
    <p:sldId id="325" r:id="rId12"/>
    <p:sldId id="313" r:id="rId13"/>
    <p:sldId id="316" r:id="rId14"/>
    <p:sldId id="321" r:id="rId15"/>
    <p:sldId id="327" r:id="rId16"/>
    <p:sldId id="322" r:id="rId17"/>
  </p:sldIdLst>
  <p:sldSz cx="9144000" cy="6858000" type="screen4x3"/>
  <p:notesSz cx="6858000"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27416B"/>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5403" autoAdjust="0"/>
    <p:restoredTop sz="94660"/>
  </p:normalViewPr>
  <p:slideViewPr>
    <p:cSldViewPr>
      <p:cViewPr>
        <p:scale>
          <a:sx n="80" d="100"/>
          <a:sy n="80" d="100"/>
        </p:scale>
        <p:origin x="-810" y="-19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02F8C4E-6CE9-4800-BF0E-BB748DD72314}" type="datetimeFigureOut">
              <a:rPr lang="fr-FR"/>
              <a:pPr>
                <a:defRPr/>
              </a:pPr>
              <a:t>24/08/2012</a:t>
            </a:fld>
            <a:endParaRPr lang="fr-FR"/>
          </a:p>
        </p:txBody>
      </p:sp>
      <p:sp>
        <p:nvSpPr>
          <p:cNvPr id="4" name="Espace réservé de l'image des diapositives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78DF91A-C36F-4C83-95AD-73050C6C3632}"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096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40963"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5CBFEB-CCF1-4D06-9B3D-67348E0288B8}" type="slidenum">
              <a:rPr lang="fr-FR"/>
              <a:pPr fontAlgn="base">
                <a:spcBef>
                  <a:spcPct val="0"/>
                </a:spcBef>
                <a:spcAft>
                  <a:spcPct val="0"/>
                </a:spcAft>
                <a:defRPr/>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40" descr="etoile.jpg"/>
          <p:cNvPicPr>
            <a:picLocks noChangeAspect="1"/>
          </p:cNvPicPr>
          <p:nvPr userDrawn="1">
            <p:custDataLst>
              <p:tags r:id="rId1"/>
            </p:custDataLst>
          </p:nvPr>
        </p:nvPicPr>
        <p:blipFill>
          <a:blip r:embed="rId4">
            <a:clrChange>
              <a:clrFrom>
                <a:srgbClr val="FFFDFF"/>
              </a:clrFrom>
              <a:clrTo>
                <a:srgbClr val="FFFDFF">
                  <a:alpha val="0"/>
                </a:srgbClr>
              </a:clrTo>
            </a:clrChange>
          </a:blip>
          <a:srcRect/>
          <a:stretch>
            <a:fillRect/>
          </a:stretch>
        </p:blipFill>
        <p:spPr bwMode="auto">
          <a:xfrm>
            <a:off x="712788" y="200025"/>
            <a:ext cx="377825" cy="306388"/>
          </a:xfrm>
          <a:prstGeom prst="rect">
            <a:avLst/>
          </a:prstGeom>
          <a:noFill/>
          <a:ln w="9525">
            <a:noFill/>
            <a:miter lim="800000"/>
            <a:headEnd/>
            <a:tailEnd/>
          </a:ln>
        </p:spPr>
      </p:pic>
      <p:pic>
        <p:nvPicPr>
          <p:cNvPr id="5" name="Image 8" descr="A.jpg"/>
          <p:cNvPicPr>
            <a:picLocks noChangeAspect="1"/>
          </p:cNvPicPr>
          <p:nvPr userDrawn="1">
            <p:custDataLst>
              <p:tags r:id="rId2"/>
            </p:custDataLst>
          </p:nvPr>
        </p:nvPicPr>
        <p:blipFill>
          <a:blip r:embed="rId5">
            <a:clrChange>
              <a:clrFrom>
                <a:srgbClr val="FFFBFB"/>
              </a:clrFrom>
              <a:clrTo>
                <a:srgbClr val="FFFBFB">
                  <a:alpha val="0"/>
                </a:srgbClr>
              </a:clrTo>
            </a:clrChange>
          </a:blip>
          <a:srcRect/>
          <a:stretch>
            <a:fillRect/>
          </a:stretch>
        </p:blipFill>
        <p:spPr bwMode="auto">
          <a:xfrm>
            <a:off x="611188" y="433388"/>
            <a:ext cx="320675" cy="331787"/>
          </a:xfrm>
          <a:prstGeom prst="rect">
            <a:avLst/>
          </a:prstGeom>
          <a:noFill/>
          <a:ln w="9525">
            <a:noFill/>
            <a:miter lim="800000"/>
            <a:headEnd/>
            <a:tailEnd/>
          </a:ln>
        </p:spPr>
      </p:pic>
      <p:pic>
        <p:nvPicPr>
          <p:cNvPr id="6" name="Image 8" descr="cid:image001.jpg@01C9E376.0AF31A40"/>
          <p:cNvPicPr>
            <a:picLocks noChangeAspect="1" noChangeArrowheads="1"/>
          </p:cNvPicPr>
          <p:nvPr userDrawn="1"/>
        </p:nvPicPr>
        <p:blipFill>
          <a:blip r:embed="rId6"/>
          <a:srcRect/>
          <a:stretch>
            <a:fillRect/>
          </a:stretch>
        </p:blipFill>
        <p:spPr bwMode="auto">
          <a:xfrm>
            <a:off x="7596188" y="404813"/>
            <a:ext cx="1152525" cy="360362"/>
          </a:xfrm>
          <a:prstGeom prst="rect">
            <a:avLst/>
          </a:prstGeom>
          <a:noFill/>
          <a:ln w="9525">
            <a:noFill/>
            <a:miter lim="800000"/>
            <a:headEnd/>
            <a:tailEnd/>
          </a:ln>
        </p:spPr>
      </p:pic>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sp>
        <p:nvSpPr>
          <p:cNvPr id="7" name="Espace réservé de la date 3"/>
          <p:cNvSpPr>
            <a:spLocks noGrp="1"/>
          </p:cNvSpPr>
          <p:nvPr>
            <p:ph type="dt" sz="half" idx="10"/>
          </p:nvPr>
        </p:nvSpPr>
        <p:spPr/>
        <p:txBody>
          <a:bodyPr/>
          <a:lstStyle>
            <a:lvl1pPr>
              <a:defRPr/>
            </a:lvl1pPr>
          </a:lstStyle>
          <a:p>
            <a:pPr>
              <a:defRPr/>
            </a:pPr>
            <a:fld id="{2AB21396-7FDC-4C5F-ACD6-BB6371148507}" type="datetime1">
              <a:rPr lang="fr-FR"/>
              <a:pPr>
                <a:defRPr/>
              </a:pPr>
              <a:t>24/08/2012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r>
              <a:rPr lang="fr-FR"/>
              <a:t>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521C65D9-677B-4348-8359-41AE53D6BECD}" type="datetime1">
              <a:rPr lang="fr-FR"/>
              <a:pPr>
                <a:defRPr/>
              </a:pPr>
              <a:t>24/08/2012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6F9096A-7790-476C-BA92-6B3ADB1AF73F}"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38D149B-4BD7-41F8-B464-32461E82C798}" type="datetime1">
              <a:rPr lang="fr-FR"/>
              <a:pPr>
                <a:defRPr/>
              </a:pPr>
              <a:t>24/08/2012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A6AFC70-0F90-4360-B3B2-52279AD50A31}"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dias">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F181F213-A23C-4794-9279-0109B463551D}" type="datetimeFigureOut">
              <a:rPr lang="fr-FR"/>
              <a:pPr>
                <a:defRPr/>
              </a:pPr>
              <a:t>24/08/2012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441A34B-8410-497B-9872-AB3792296CBD}"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F181F213-A23C-4794-9279-0109B463551D}" type="datetimeFigureOut">
              <a:rPr lang="fr-FR"/>
              <a:pPr>
                <a:defRPr/>
              </a:pPr>
              <a:t>24/08/2012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23F1185-D6EB-4C32-B9DB-0902B0C03C17}"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F181F213-A23C-4794-9279-0109B463551D}" type="datetimeFigureOut">
              <a:rPr lang="fr-FR"/>
              <a:pPr>
                <a:defRPr/>
              </a:pPr>
              <a:t>24/08/2012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CEA5A0A-0989-4396-9929-3B658A4A3D81}" type="slidenum">
              <a:rPr lang="fr-FR"/>
              <a:pPr>
                <a:defRPr/>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F181F213-A23C-4794-9279-0109B463551D}" type="datetimeFigureOut">
              <a:rPr lang="fr-FR"/>
              <a:pPr>
                <a:defRPr/>
              </a:pPr>
              <a:t>24/08/2012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636EE14-2D6E-4DF3-8092-80A4F1F8939A}" type="slidenum">
              <a:rPr lang="fr-FR"/>
              <a:pPr>
                <a:defRPr/>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F181F213-A23C-4794-9279-0109B463551D}" type="datetimeFigureOut">
              <a:rPr lang="fr-FR"/>
              <a:pPr>
                <a:defRPr/>
              </a:pPr>
              <a:t>24/08/2012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373FFE38-C417-426F-838C-1B2F183CE81A}" type="slidenum">
              <a:rPr lang="fr-FR"/>
              <a:pPr>
                <a:defRPr/>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F181F213-A23C-4794-9279-0109B463551D}" type="datetimeFigureOut">
              <a:rPr lang="fr-FR"/>
              <a:pPr>
                <a:defRPr/>
              </a:pPr>
              <a:t>24/08/2012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85C0D321-8BA8-4DA2-8FA1-3CBD79718E73}" type="slidenum">
              <a:rPr lang="fr-FR"/>
              <a:pPr>
                <a:defRPr/>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181F213-A23C-4794-9279-0109B463551D}" type="datetimeFigureOut">
              <a:rPr lang="fr-FR"/>
              <a:pPr>
                <a:defRPr/>
              </a:pPr>
              <a:t>24/08/2012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F14163C7-6E76-42DB-BBE2-1B5F68F78C96}"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0BDF784-5CA6-4511-9EDB-2E4B4106EA7A}" type="datetime1">
              <a:rPr lang="fr-FR"/>
              <a:pPr>
                <a:defRPr/>
              </a:pPr>
              <a:t>24/08/2012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0AB893D-ADA4-445B-BD05-287B60CFB412}" type="slidenum">
              <a:rPr lang="fr-FR"/>
              <a:pPr>
                <a:defRPr/>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181F213-A23C-4794-9279-0109B463551D}" type="datetimeFigureOut">
              <a:rPr lang="fr-FR"/>
              <a:pPr>
                <a:defRPr/>
              </a:pPr>
              <a:t>24/08/2012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34AC262-B87A-4106-B1BD-170AAA0EE723}" type="slidenum">
              <a:rPr lang="fr-FR"/>
              <a:pPr>
                <a:defRPr/>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181F213-A23C-4794-9279-0109B463551D}" type="datetimeFigureOut">
              <a:rPr lang="fr-FR"/>
              <a:pPr>
                <a:defRPr/>
              </a:pPr>
              <a:t>24/08/2012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899F0FB6-10F2-4D04-A43A-D07726143F5A}" type="slidenum">
              <a:rPr lang="fr-FR"/>
              <a:pPr>
                <a:defRPr/>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F181F213-A23C-4794-9279-0109B463551D}" type="datetimeFigureOut">
              <a:rPr lang="fr-FR"/>
              <a:pPr>
                <a:defRPr/>
              </a:pPr>
              <a:t>24/08/2012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93EFD42-51A7-4B37-91C1-58EFF07DE37D}" type="slidenum">
              <a:rPr lang="fr-FR"/>
              <a:pPr>
                <a:defRPr/>
              </a:pPr>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F181F213-A23C-4794-9279-0109B463551D}" type="datetimeFigureOut">
              <a:rPr lang="fr-FR"/>
              <a:pPr>
                <a:defRPr/>
              </a:pPr>
              <a:t>24/08/2012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4815001-D567-4287-8F47-1D062F1A99DE}" type="slidenum">
              <a:rPr lang="fr-FR"/>
              <a:pPr>
                <a:defRPr/>
              </a:pPr>
              <a:t>‹N°›</a:t>
            </a:fld>
            <a:endParaRPr lang="fr-F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96B59769-3CCE-47FE-A435-09DB467E9192}" type="datetimeFigureOut">
              <a:rPr lang="fr-FR"/>
              <a:pPr>
                <a:defRPr/>
              </a:pPr>
              <a:t>24/08/2012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ADBEDF3-4482-44F3-9EF3-4D132C8DB9E6}" type="slidenum">
              <a:rPr lang="fr-FR"/>
              <a:pPr>
                <a:defRPr/>
              </a:pPr>
              <a:t>‹N°›</a:t>
            </a:fld>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6B59769-3CCE-47FE-A435-09DB467E9192}" type="datetimeFigureOut">
              <a:rPr lang="fr-FR"/>
              <a:pPr>
                <a:defRPr/>
              </a:pPr>
              <a:t>24/08/2012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046137C-C8F4-4EA7-9598-449491A287EA}" type="slidenum">
              <a:rPr lang="fr-FR"/>
              <a:pPr>
                <a:defRPr/>
              </a:pPr>
              <a:t>‹N°›</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96B59769-3CCE-47FE-A435-09DB467E9192}" type="datetimeFigureOut">
              <a:rPr lang="fr-FR"/>
              <a:pPr>
                <a:defRPr/>
              </a:pPr>
              <a:t>24/08/2012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9BED0B4-0D30-4A26-808C-5C8991923E0E}" type="slidenum">
              <a:rPr lang="fr-FR"/>
              <a:pPr>
                <a:defRPr/>
              </a:pPr>
              <a:t>‹N°›</a:t>
            </a:fld>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96B59769-3CCE-47FE-A435-09DB467E9192}" type="datetimeFigureOut">
              <a:rPr lang="fr-FR"/>
              <a:pPr>
                <a:defRPr/>
              </a:pPr>
              <a:t>24/08/2012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12D237E-0D82-4FBF-AAE1-0729A2A8A30D}" type="slidenum">
              <a:rPr lang="fr-FR"/>
              <a:pPr>
                <a:defRPr/>
              </a:pPr>
              <a:t>‹N°›</a:t>
            </a:fld>
            <a:endParaRPr lang="fr-F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96B59769-3CCE-47FE-A435-09DB467E9192}" type="datetimeFigureOut">
              <a:rPr lang="fr-FR"/>
              <a:pPr>
                <a:defRPr/>
              </a:pPr>
              <a:t>24/08/2012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672D5CFA-9BE4-4D90-A1CF-ACED6BD1B62A}" type="slidenum">
              <a:rPr lang="fr-FR"/>
              <a:pPr>
                <a:defRPr/>
              </a:pPr>
              <a:t>‹N°›</a:t>
            </a:fld>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96B59769-3CCE-47FE-A435-09DB467E9192}" type="datetimeFigureOut">
              <a:rPr lang="fr-FR"/>
              <a:pPr>
                <a:defRPr/>
              </a:pPr>
              <a:t>24/08/2012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F48BDBE0-0DAA-472D-8E6A-FA30DAC8ACBF}"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602126B-8D95-40C7-8690-302C306D8E38}" type="datetime1">
              <a:rPr lang="fr-FR"/>
              <a:pPr>
                <a:defRPr/>
              </a:pPr>
              <a:t>24/08/2012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33C47E7-7207-45D8-89F8-2B12D1A6F4AE}" type="slidenum">
              <a:rPr lang="fr-FR"/>
              <a:pPr>
                <a:defRPr/>
              </a:pPr>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96B59769-3CCE-47FE-A435-09DB467E9192}" type="datetimeFigureOut">
              <a:rPr lang="fr-FR"/>
              <a:pPr>
                <a:defRPr/>
              </a:pPr>
              <a:t>24/08/2012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F8CF2AE6-91C2-4E69-811D-114A57C1CC7D}" type="slidenum">
              <a:rPr lang="fr-FR"/>
              <a:pPr>
                <a:defRPr/>
              </a:pPr>
              <a:t>‹N°›</a:t>
            </a:fld>
            <a:endParaRPr lang="fr-F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6B59769-3CCE-47FE-A435-09DB467E9192}" type="datetimeFigureOut">
              <a:rPr lang="fr-FR"/>
              <a:pPr>
                <a:defRPr/>
              </a:pPr>
              <a:t>24/08/2012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BA93895-29BE-41E0-B877-983984275A79}" type="slidenum">
              <a:rPr lang="fr-FR"/>
              <a:pPr>
                <a:defRPr/>
              </a:pPr>
              <a:t>‹N°›</a:t>
            </a:fld>
            <a:endParaRPr lang="fr-F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6B59769-3CCE-47FE-A435-09DB467E9192}" type="datetimeFigureOut">
              <a:rPr lang="fr-FR"/>
              <a:pPr>
                <a:defRPr/>
              </a:pPr>
              <a:t>24/08/2012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8EFD7ED-047D-4F96-A127-AD20D999F0CB}" type="slidenum">
              <a:rPr lang="fr-FR"/>
              <a:pPr>
                <a:defRPr/>
              </a:pPr>
              <a:t>‹N°›</a:t>
            </a:fld>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6B59769-3CCE-47FE-A435-09DB467E9192}" type="datetimeFigureOut">
              <a:rPr lang="fr-FR"/>
              <a:pPr>
                <a:defRPr/>
              </a:pPr>
              <a:t>24/08/2012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CA76EF3-318D-4965-A14D-AD844725DBDC}" type="slidenum">
              <a:rPr lang="fr-FR"/>
              <a:pPr>
                <a:defRPr/>
              </a:pPr>
              <a:t>‹N°›</a:t>
            </a:fld>
            <a:endParaRPr lang="fr-F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6B59769-3CCE-47FE-A435-09DB467E9192}" type="datetimeFigureOut">
              <a:rPr lang="fr-FR"/>
              <a:pPr>
                <a:defRPr/>
              </a:pPr>
              <a:t>24/08/2012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B6539E6-CC44-4C25-84D1-E39DF15E82F8}"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C0A2134E-8973-4F50-9E41-257B32CD9809}" type="datetime1">
              <a:rPr lang="fr-FR"/>
              <a:pPr>
                <a:defRPr/>
              </a:pPr>
              <a:t>24/08/2012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E31ACE0-A8B0-4455-A43E-822C9FA38C17}"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5B96FCD9-8E14-4234-9098-F26C67642851}" type="datetime1">
              <a:rPr lang="fr-FR"/>
              <a:pPr>
                <a:defRPr/>
              </a:pPr>
              <a:t>24/08/2012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4CA8F612-5D97-47F1-B526-4F6DDCAC38D3}"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6E9AFFC9-35A7-4A06-A98C-DDDDABA735A7}" type="datetime1">
              <a:rPr lang="fr-FR"/>
              <a:pPr>
                <a:defRPr/>
              </a:pPr>
              <a:t>24/08/2012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FA91A793-3D3C-416C-9636-EB56E4A850B3}"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4CDC0299-1324-4C01-8B84-163F8E85BAAC}" type="datetime1">
              <a:rPr lang="fr-FR"/>
              <a:pPr>
                <a:defRPr/>
              </a:pPr>
              <a:t>24/08/2012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917C8CE3-59CE-46F7-8D3E-563B7D43242B}"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282A3BA-24F7-4CBF-9545-F6BF7265A8D0}" type="datetime1">
              <a:rPr lang="fr-FR"/>
              <a:pPr>
                <a:defRPr/>
              </a:pPr>
              <a:t>24/08/2012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C23119D-838C-47AD-8C43-A1DA93209D7C}"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E8363BF-7BE8-44FC-B7A1-72394837DF7D}" type="datetime1">
              <a:rPr lang="fr-FR"/>
              <a:pPr>
                <a:defRPr/>
              </a:pPr>
              <a:t>24/08/2012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419B231-F433-4166-9FB7-B1529A6666C1}"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E5EEC88-284C-47B2-86C8-054C49FBF82E}" type="datetime1">
              <a:rPr lang="fr-FR"/>
              <a:pPr>
                <a:defRPr/>
              </a:pPr>
              <a:t>24/08/2012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FDD9B4E-D4CE-48FA-85D3-361664E142CA}" type="slidenum">
              <a:rPr lang="fr-FR"/>
              <a:pPr>
                <a:defRPr/>
              </a:pPr>
              <a:t>‹N°›</a:t>
            </a:fld>
            <a:endParaRPr lang="fr-FR"/>
          </a:p>
        </p:txBody>
      </p:sp>
      <p:pic>
        <p:nvPicPr>
          <p:cNvPr id="1031" name="Image 40" descr="etoile.jpg"/>
          <p:cNvPicPr>
            <a:picLocks noChangeAspect="1"/>
          </p:cNvPicPr>
          <p:nvPr userDrawn="1">
            <p:custDataLst>
              <p:tags r:id="rId14"/>
            </p:custDataLst>
          </p:nvPr>
        </p:nvPicPr>
        <p:blipFill>
          <a:blip r:embed="rId16">
            <a:clrChange>
              <a:clrFrom>
                <a:srgbClr val="FFFDFF"/>
              </a:clrFrom>
              <a:clrTo>
                <a:srgbClr val="FFFDFF">
                  <a:alpha val="0"/>
                </a:srgbClr>
              </a:clrTo>
            </a:clrChange>
          </a:blip>
          <a:srcRect/>
          <a:stretch>
            <a:fillRect/>
          </a:stretch>
        </p:blipFill>
        <p:spPr bwMode="auto">
          <a:xfrm>
            <a:off x="712788" y="200025"/>
            <a:ext cx="377825" cy="306388"/>
          </a:xfrm>
          <a:prstGeom prst="rect">
            <a:avLst/>
          </a:prstGeom>
          <a:noFill/>
          <a:ln w="9525">
            <a:noFill/>
            <a:miter lim="800000"/>
            <a:headEnd/>
            <a:tailEnd/>
          </a:ln>
        </p:spPr>
      </p:pic>
      <p:pic>
        <p:nvPicPr>
          <p:cNvPr id="1032" name="Image 8" descr="A.jpg"/>
          <p:cNvPicPr>
            <a:picLocks noChangeAspect="1"/>
          </p:cNvPicPr>
          <p:nvPr userDrawn="1">
            <p:custDataLst>
              <p:tags r:id="rId15"/>
            </p:custDataLst>
          </p:nvPr>
        </p:nvPicPr>
        <p:blipFill>
          <a:blip r:embed="rId17">
            <a:clrChange>
              <a:clrFrom>
                <a:srgbClr val="FFFBFB"/>
              </a:clrFrom>
              <a:clrTo>
                <a:srgbClr val="FFFBFB">
                  <a:alpha val="0"/>
                </a:srgbClr>
              </a:clrTo>
            </a:clrChange>
          </a:blip>
          <a:srcRect/>
          <a:stretch>
            <a:fillRect/>
          </a:stretch>
        </p:blipFill>
        <p:spPr bwMode="auto">
          <a:xfrm>
            <a:off x="611188" y="433388"/>
            <a:ext cx="320675" cy="331787"/>
          </a:xfrm>
          <a:prstGeom prst="rect">
            <a:avLst/>
          </a:prstGeom>
          <a:noFill/>
          <a:ln w="9525">
            <a:noFill/>
            <a:miter lim="800000"/>
            <a:headEnd/>
            <a:tailEnd/>
          </a:ln>
        </p:spPr>
      </p:pic>
      <p:pic>
        <p:nvPicPr>
          <p:cNvPr id="1033" name="Image 8" descr="cid:image001.jpg@01C9E376.0AF31A40"/>
          <p:cNvPicPr>
            <a:picLocks noChangeAspect="1" noChangeArrowheads="1"/>
          </p:cNvPicPr>
          <p:nvPr userDrawn="1"/>
        </p:nvPicPr>
        <p:blipFill>
          <a:blip r:embed="rId18"/>
          <a:srcRect/>
          <a:stretch>
            <a:fillRect/>
          </a:stretch>
        </p:blipFill>
        <p:spPr bwMode="auto">
          <a:xfrm>
            <a:off x="7596188" y="404813"/>
            <a:ext cx="1152525" cy="3603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8"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77" r:id="rId10"/>
    <p:sldLayoutId id="2147483676" r:id="rId11"/>
    <p:sldLayoutId id="2147483709"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4339"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181F213-A23C-4794-9279-0109B463551D}" type="datetimeFigureOut">
              <a:rPr lang="fr-FR"/>
              <a:pPr>
                <a:defRPr/>
              </a:pPr>
              <a:t>24/08/2012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ADF6E2B-390A-45E7-8308-D7D2EDB2F3CB}"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6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266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96B59769-3CCE-47FE-A435-09DB467E9192}" type="datetimeFigureOut">
              <a:rPr lang="fr-FR"/>
              <a:pPr>
                <a:defRPr/>
              </a:pPr>
              <a:t>24/08/2012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4C89987F-A579-48B8-8F4E-DCD3E267211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07" r:id="rId1"/>
    <p:sldLayoutId id="2147483706" r:id="rId2"/>
    <p:sldLayoutId id="2147483705" r:id="rId3"/>
    <p:sldLayoutId id="2147483704" r:id="rId4"/>
    <p:sldLayoutId id="2147483703" r:id="rId5"/>
    <p:sldLayoutId id="2147483702" r:id="rId6"/>
    <p:sldLayoutId id="2147483701" r:id="rId7"/>
    <p:sldLayoutId id="2147483700" r:id="rId8"/>
    <p:sldLayoutId id="2147483699" r:id="rId9"/>
    <p:sldLayoutId id="2147483698" r:id="rId10"/>
    <p:sldLayoutId id="214748369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13" Type="http://schemas.openxmlformats.org/officeDocument/2006/relationships/image" Target="../media/image9.jpeg"/><Relationship Id="rId3" Type="http://schemas.openxmlformats.org/officeDocument/2006/relationships/tags" Target="../tags/tag7.xml"/><Relationship Id="rId7" Type="http://schemas.openxmlformats.org/officeDocument/2006/relationships/image" Target="../media/image4.jpeg"/><Relationship Id="rId12" Type="http://schemas.openxmlformats.org/officeDocument/2006/relationships/image" Target="../media/image8.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notesSlide" Target="../notesSlides/notesSlide1.xml"/><Relationship Id="rId11" Type="http://schemas.openxmlformats.org/officeDocument/2006/relationships/image" Target="../media/image7.jpeg"/><Relationship Id="rId5" Type="http://schemas.openxmlformats.org/officeDocument/2006/relationships/slideLayout" Target="../slideLayouts/slideLayout7.xml"/><Relationship Id="rId10" Type="http://schemas.openxmlformats.org/officeDocument/2006/relationships/image" Target="../media/image6.jpeg"/><Relationship Id="rId4" Type="http://schemas.openxmlformats.org/officeDocument/2006/relationships/tags" Target="../tags/tag8.xml"/><Relationship Id="rId9"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11.xml"/><Relationship Id="rId7" Type="http://schemas.openxmlformats.org/officeDocument/2006/relationships/image" Target="../media/image1.jpe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hyperlink" Target="http://www.reunioneurope2014-2020.fr/" TargetMode="External"/><Relationship Id="rId5" Type="http://schemas.openxmlformats.org/officeDocument/2006/relationships/slideLayout" Target="../slideLayouts/slideLayout12.xml"/><Relationship Id="rId4" Type="http://schemas.openxmlformats.org/officeDocument/2006/relationships/tags" Target="../tags/tag12.xml"/></Relationships>
</file>

<file path=ppt/slides/_rels/slide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15.xml"/><Relationship Id="rId7" Type="http://schemas.openxmlformats.org/officeDocument/2006/relationships/image" Target="../media/image1.jpe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hyperlink" Target="http://www.reunioneurope2020.fr/" TargetMode="External"/><Relationship Id="rId5" Type="http://schemas.openxmlformats.org/officeDocument/2006/relationships/slideLayout" Target="../slideLayouts/slideLayout12.xml"/><Relationship Id="rId4" Type="http://schemas.openxmlformats.org/officeDocument/2006/relationships/tags" Target="../tags/tag16.xml"/></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Image 2" descr="logo2.jpg"/>
          <p:cNvPicPr>
            <a:picLocks noChangeAspect="1"/>
          </p:cNvPicPr>
          <p:nvPr>
            <p:custDataLst>
              <p:tags r:id="rId1"/>
            </p:custDataLst>
          </p:nvPr>
        </p:nvPicPr>
        <p:blipFill>
          <a:blip r:embed="rId7"/>
          <a:srcRect/>
          <a:stretch>
            <a:fillRect/>
          </a:stretch>
        </p:blipFill>
        <p:spPr bwMode="auto">
          <a:xfrm>
            <a:off x="292100" y="115888"/>
            <a:ext cx="2263775" cy="792162"/>
          </a:xfrm>
          <a:prstGeom prst="rect">
            <a:avLst/>
          </a:prstGeom>
          <a:noFill/>
          <a:ln w="9525">
            <a:noFill/>
            <a:miter lim="800000"/>
            <a:headEnd/>
            <a:tailEnd/>
          </a:ln>
        </p:spPr>
      </p:pic>
      <p:grpSp>
        <p:nvGrpSpPr>
          <p:cNvPr id="39938" name="Groupe 16"/>
          <p:cNvGrpSpPr>
            <a:grpSpLocks/>
          </p:cNvGrpSpPr>
          <p:nvPr>
            <p:custDataLst>
              <p:tags r:id="rId2"/>
            </p:custDataLst>
          </p:nvPr>
        </p:nvGrpSpPr>
        <p:grpSpPr bwMode="auto">
          <a:xfrm>
            <a:off x="3419475" y="2424113"/>
            <a:ext cx="5351463" cy="1365250"/>
            <a:chOff x="3275863" y="2818155"/>
            <a:chExt cx="5377678" cy="1644810"/>
          </a:xfrm>
        </p:grpSpPr>
        <p:sp>
          <p:nvSpPr>
            <p:cNvPr id="39948" name="ZoneTexte 17"/>
            <p:cNvSpPr txBox="1">
              <a:spLocks noChangeArrowheads="1"/>
            </p:cNvSpPr>
            <p:nvPr>
              <p:custDataLst>
                <p:tags r:id="rId4"/>
              </p:custDataLst>
            </p:nvPr>
          </p:nvSpPr>
          <p:spPr bwMode="auto">
            <a:xfrm>
              <a:off x="3527157" y="2844109"/>
              <a:ext cx="5126384" cy="1595058"/>
            </a:xfrm>
            <a:prstGeom prst="rect">
              <a:avLst/>
            </a:prstGeom>
            <a:solidFill>
              <a:srgbClr val="2E437E"/>
            </a:solidFill>
            <a:ln w="3175">
              <a:noFill/>
              <a:prstDash val="dash"/>
              <a:miter lim="800000"/>
              <a:headEnd/>
              <a:tailEnd/>
            </a:ln>
          </p:spPr>
          <p:txBody>
            <a:bodyPr>
              <a:spAutoFit/>
            </a:bodyPr>
            <a:lstStyle/>
            <a:p>
              <a:pPr marL="82550"/>
              <a:r>
                <a:rPr lang="fr-FR" sz="2000" b="1">
                  <a:solidFill>
                    <a:schemeClr val="bg1"/>
                  </a:solidFill>
                  <a:cs typeface="Arial" charset="0"/>
                </a:rPr>
                <a:t>Déroulement de la mission d’assistance à maîtrise d’ouvrage , dans le cadre de la préparation des programmes européens 2014-2020 à La Réunion</a:t>
              </a:r>
            </a:p>
          </p:txBody>
        </p:sp>
        <p:cxnSp>
          <p:nvCxnSpPr>
            <p:cNvPr id="19" name="Connecteur droit 18"/>
            <p:cNvCxnSpPr/>
            <p:nvPr/>
          </p:nvCxnSpPr>
          <p:spPr>
            <a:xfrm flipH="1">
              <a:off x="3275863" y="2818155"/>
              <a:ext cx="0" cy="1644810"/>
            </a:xfrm>
            <a:prstGeom prst="line">
              <a:avLst/>
            </a:prstGeom>
            <a:ln w="127000">
              <a:solidFill>
                <a:srgbClr val="2E437E"/>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flipH="1">
              <a:off x="3421034" y="2818155"/>
              <a:ext cx="11166" cy="1644810"/>
            </a:xfrm>
            <a:prstGeom prst="line">
              <a:avLst/>
            </a:prstGeom>
            <a:ln w="19050">
              <a:solidFill>
                <a:srgbClr val="2E437E"/>
              </a:solidFill>
            </a:ln>
          </p:spPr>
          <p:style>
            <a:lnRef idx="1">
              <a:schemeClr val="accent1"/>
            </a:lnRef>
            <a:fillRef idx="0">
              <a:schemeClr val="accent1"/>
            </a:fillRef>
            <a:effectRef idx="0">
              <a:schemeClr val="accent1"/>
            </a:effectRef>
            <a:fontRef idx="minor">
              <a:schemeClr val="tx1"/>
            </a:fontRef>
          </p:style>
        </p:cxnSp>
      </p:grpSp>
      <p:grpSp>
        <p:nvGrpSpPr>
          <p:cNvPr id="39939" name="Groupe 20"/>
          <p:cNvGrpSpPr>
            <a:grpSpLocks/>
          </p:cNvGrpSpPr>
          <p:nvPr>
            <p:custDataLst>
              <p:tags r:id="rId3"/>
            </p:custDataLst>
          </p:nvPr>
        </p:nvGrpSpPr>
        <p:grpSpPr bwMode="auto">
          <a:xfrm>
            <a:off x="5938838" y="4143375"/>
            <a:ext cx="2736850" cy="509588"/>
            <a:chOff x="384019" y="3439118"/>
            <a:chExt cx="2628000" cy="370152"/>
          </a:xfrm>
        </p:grpSpPr>
        <p:cxnSp>
          <p:nvCxnSpPr>
            <p:cNvPr id="22" name="Connecteur droit 21"/>
            <p:cNvCxnSpPr/>
            <p:nvPr/>
          </p:nvCxnSpPr>
          <p:spPr>
            <a:xfrm>
              <a:off x="384019" y="3439118"/>
              <a:ext cx="2628000" cy="0"/>
            </a:xfrm>
            <a:prstGeom prst="line">
              <a:avLst/>
            </a:prstGeom>
            <a:ln w="12700">
              <a:solidFill>
                <a:srgbClr val="2E437E"/>
              </a:solidFill>
            </a:ln>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708708" y="3585565"/>
              <a:ext cx="2015206" cy="223705"/>
            </a:xfrm>
            <a:prstGeom prst="rect">
              <a:avLst/>
            </a:prstGeom>
            <a:noFill/>
          </p:spPr>
          <p:txBody>
            <a:bodyPr>
              <a:spAutoFit/>
            </a:bodyPr>
            <a:lstStyle/>
            <a:p>
              <a:pPr algn="ctr" fontAlgn="auto">
                <a:spcBef>
                  <a:spcPts val="0"/>
                </a:spcBef>
                <a:spcAft>
                  <a:spcPts val="0"/>
                </a:spcAft>
                <a:defRPr/>
              </a:pPr>
              <a:r>
                <a:rPr lang="fr-FR" sz="1400" b="1" i="1" spc="250" dirty="0">
                  <a:solidFill>
                    <a:schemeClr val="tx2"/>
                  </a:solidFill>
                  <a:latin typeface="Arial" pitchFamily="34" charset="0"/>
                  <a:cs typeface="Arial" pitchFamily="34" charset="0"/>
                </a:rPr>
                <a:t>24/08/2012</a:t>
              </a:r>
            </a:p>
          </p:txBody>
        </p:sp>
      </p:grpSp>
      <p:pic>
        <p:nvPicPr>
          <p:cNvPr id="39940" name="Image 15" descr="cid:image001.jpg@01C9E376.0AF31A40"/>
          <p:cNvPicPr>
            <a:picLocks noChangeAspect="1" noChangeArrowheads="1"/>
          </p:cNvPicPr>
          <p:nvPr/>
        </p:nvPicPr>
        <p:blipFill>
          <a:blip r:embed="rId8"/>
          <a:srcRect/>
          <a:stretch>
            <a:fillRect/>
          </a:stretch>
        </p:blipFill>
        <p:spPr bwMode="auto">
          <a:xfrm>
            <a:off x="6804025" y="404813"/>
            <a:ext cx="1944688" cy="576262"/>
          </a:xfrm>
          <a:prstGeom prst="rect">
            <a:avLst/>
          </a:prstGeom>
          <a:noFill/>
          <a:ln w="9525">
            <a:noFill/>
            <a:miter lim="800000"/>
            <a:headEnd/>
            <a:tailEnd/>
          </a:ln>
        </p:spPr>
      </p:pic>
      <p:pic>
        <p:nvPicPr>
          <p:cNvPr id="39941" name="Picture 14" descr="LOGO_UE copie"/>
          <p:cNvPicPr>
            <a:picLocks noChangeAspect="1" noChangeArrowheads="1"/>
          </p:cNvPicPr>
          <p:nvPr/>
        </p:nvPicPr>
        <p:blipFill>
          <a:blip r:embed="rId9"/>
          <a:srcRect/>
          <a:stretch>
            <a:fillRect/>
          </a:stretch>
        </p:blipFill>
        <p:spPr bwMode="auto">
          <a:xfrm>
            <a:off x="2492375" y="6254750"/>
            <a:ext cx="744538" cy="558800"/>
          </a:xfrm>
          <a:prstGeom prst="rect">
            <a:avLst/>
          </a:prstGeom>
          <a:noFill/>
          <a:ln w="9525">
            <a:noFill/>
            <a:miter lim="800000"/>
            <a:headEnd/>
            <a:tailEnd/>
          </a:ln>
        </p:spPr>
      </p:pic>
      <p:pic>
        <p:nvPicPr>
          <p:cNvPr id="39942" name="Picture 15" descr="logo-cg-reunion-ssite"/>
          <p:cNvPicPr>
            <a:picLocks noChangeAspect="1" noChangeArrowheads="1"/>
          </p:cNvPicPr>
          <p:nvPr/>
        </p:nvPicPr>
        <p:blipFill>
          <a:blip r:embed="rId10"/>
          <a:srcRect/>
          <a:stretch>
            <a:fillRect/>
          </a:stretch>
        </p:blipFill>
        <p:spPr bwMode="auto">
          <a:xfrm>
            <a:off x="7532688" y="6291263"/>
            <a:ext cx="520700" cy="490537"/>
          </a:xfrm>
          <a:prstGeom prst="rect">
            <a:avLst/>
          </a:prstGeom>
          <a:noFill/>
          <a:ln w="9525">
            <a:noFill/>
            <a:miter lim="800000"/>
            <a:headEnd/>
            <a:tailEnd/>
          </a:ln>
        </p:spPr>
      </p:pic>
      <p:pic>
        <p:nvPicPr>
          <p:cNvPr id="39943" name="Picture 16" descr="RR +carré+site"/>
          <p:cNvPicPr>
            <a:picLocks noChangeAspect="1" noChangeArrowheads="1"/>
          </p:cNvPicPr>
          <p:nvPr/>
        </p:nvPicPr>
        <p:blipFill>
          <a:blip r:embed="rId11"/>
          <a:srcRect/>
          <a:stretch>
            <a:fillRect/>
          </a:stretch>
        </p:blipFill>
        <p:spPr bwMode="auto">
          <a:xfrm>
            <a:off x="5924550" y="6178550"/>
            <a:ext cx="665163" cy="628650"/>
          </a:xfrm>
          <a:prstGeom prst="rect">
            <a:avLst/>
          </a:prstGeom>
          <a:noFill/>
          <a:ln w="9525">
            <a:noFill/>
            <a:miter lim="800000"/>
            <a:headEnd/>
            <a:tailEnd/>
          </a:ln>
        </p:spPr>
      </p:pic>
      <p:pic>
        <p:nvPicPr>
          <p:cNvPr id="39944" name="Picture 17" descr="logo prefet region reunion"/>
          <p:cNvPicPr>
            <a:picLocks noChangeAspect="1" noChangeArrowheads="1"/>
          </p:cNvPicPr>
          <p:nvPr/>
        </p:nvPicPr>
        <p:blipFill>
          <a:blip r:embed="rId12"/>
          <a:srcRect/>
          <a:stretch>
            <a:fillRect/>
          </a:stretch>
        </p:blipFill>
        <p:spPr bwMode="auto">
          <a:xfrm>
            <a:off x="4371975" y="6062663"/>
            <a:ext cx="561975" cy="719137"/>
          </a:xfrm>
          <a:prstGeom prst="rect">
            <a:avLst/>
          </a:prstGeom>
          <a:noFill/>
          <a:ln w="9525">
            <a:noFill/>
            <a:miter lim="800000"/>
            <a:headEnd/>
            <a:tailEnd/>
          </a:ln>
        </p:spPr>
      </p:pic>
      <p:pic>
        <p:nvPicPr>
          <p:cNvPr id="39945" name="Picture 15" descr="DRAPEAU"/>
          <p:cNvPicPr>
            <a:picLocks noChangeAspect="1" noChangeArrowheads="1"/>
          </p:cNvPicPr>
          <p:nvPr/>
        </p:nvPicPr>
        <p:blipFill>
          <a:blip r:embed="rId13"/>
          <a:srcRect/>
          <a:stretch>
            <a:fillRect/>
          </a:stretch>
        </p:blipFill>
        <p:spPr bwMode="auto">
          <a:xfrm>
            <a:off x="250825" y="1196975"/>
            <a:ext cx="3051175" cy="4681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3A4003F7-94DB-4B65-8861-AB87DE3480A1}" type="slidenum">
              <a:rPr lang="fr-FR"/>
              <a:pPr>
                <a:defRPr/>
              </a:pPr>
              <a:t>10</a:t>
            </a:fld>
            <a:endParaRPr lang="fr-FR"/>
          </a:p>
        </p:txBody>
      </p:sp>
      <p:sp>
        <p:nvSpPr>
          <p:cNvPr id="50178" name="ZoneTexte 2"/>
          <p:cNvSpPr txBox="1">
            <a:spLocks noChangeArrowheads="1"/>
          </p:cNvSpPr>
          <p:nvPr/>
        </p:nvSpPr>
        <p:spPr bwMode="auto">
          <a:xfrm>
            <a:off x="755650" y="1557338"/>
            <a:ext cx="7200900" cy="2586037"/>
          </a:xfrm>
          <a:prstGeom prst="rect">
            <a:avLst/>
          </a:prstGeom>
          <a:noFill/>
          <a:ln w="9525">
            <a:noFill/>
            <a:miter lim="800000"/>
            <a:headEnd/>
            <a:tailEnd/>
          </a:ln>
        </p:spPr>
        <p:txBody>
          <a:bodyPr>
            <a:spAutoFit/>
          </a:bodyPr>
          <a:lstStyle/>
          <a:p>
            <a:pPr>
              <a:defRPr/>
            </a:pPr>
            <a:endParaRPr lang="fr-FR" dirty="0">
              <a:latin typeface="Calibri" pitchFamily="34" charset="0"/>
            </a:endParaRPr>
          </a:p>
          <a:p>
            <a:pPr>
              <a:defRPr/>
            </a:pPr>
            <a:r>
              <a:rPr lang="fr-FR" sz="1600" b="1" dirty="0">
                <a:solidFill>
                  <a:schemeClr val="tx2"/>
                </a:solidFill>
                <a:latin typeface="Calibri" pitchFamily="34" charset="0"/>
              </a:rPr>
              <a:t>Les priorités du diagnostic</a:t>
            </a:r>
          </a:p>
          <a:p>
            <a:pPr>
              <a:defRPr/>
            </a:pPr>
            <a:endParaRPr lang="fr-FR" sz="1600" b="1" dirty="0">
              <a:solidFill>
                <a:schemeClr val="tx2"/>
              </a:solidFill>
              <a:latin typeface="Calibri" pitchFamily="34" charset="0"/>
            </a:endParaRPr>
          </a:p>
          <a:p>
            <a:pPr>
              <a:defRPr/>
            </a:pPr>
            <a:endParaRPr lang="fr-FR" sz="1600" b="1" dirty="0">
              <a:solidFill>
                <a:schemeClr val="tx2"/>
              </a:solidFill>
              <a:latin typeface="Calibri" pitchFamily="34" charset="0"/>
            </a:endParaRPr>
          </a:p>
          <a:p>
            <a:pPr>
              <a:defRPr/>
            </a:pPr>
            <a:endParaRPr lang="fr-FR" sz="1600" b="1" dirty="0">
              <a:solidFill>
                <a:schemeClr val="tx2"/>
              </a:solidFill>
              <a:latin typeface="Calibri" pitchFamily="34" charset="0"/>
            </a:endParaRPr>
          </a:p>
          <a:p>
            <a:pPr marL="342900" indent="-342900">
              <a:buFont typeface="+mj-lt"/>
              <a:buAutoNum type="arabicPeriod"/>
              <a:defRPr/>
            </a:pPr>
            <a:r>
              <a:rPr lang="fr-FR" sz="1600" b="1" dirty="0">
                <a:solidFill>
                  <a:schemeClr val="tx2"/>
                </a:solidFill>
                <a:latin typeface="Calibri" pitchFamily="34" charset="0"/>
              </a:rPr>
              <a:t>Les indicateurs à renseigner  : près d’une centaine, à rassembler en un mois</a:t>
            </a:r>
          </a:p>
          <a:p>
            <a:pPr marL="342900" indent="-342900">
              <a:buFont typeface="+mj-lt"/>
              <a:buAutoNum type="arabicPeriod"/>
              <a:defRPr/>
            </a:pPr>
            <a:endParaRPr lang="fr-FR" sz="1600" b="1" dirty="0">
              <a:solidFill>
                <a:schemeClr val="tx2"/>
              </a:solidFill>
              <a:latin typeface="Calibri" pitchFamily="34" charset="0"/>
            </a:endParaRPr>
          </a:p>
          <a:p>
            <a:pPr marL="342900" indent="-342900">
              <a:buFont typeface="+mj-lt"/>
              <a:buAutoNum type="arabicPeriod"/>
              <a:defRPr/>
            </a:pPr>
            <a:endParaRPr lang="fr-FR" sz="1600" b="1" dirty="0">
              <a:solidFill>
                <a:schemeClr val="tx2"/>
              </a:solidFill>
              <a:latin typeface="Calibri" pitchFamily="34" charset="0"/>
            </a:endParaRPr>
          </a:p>
          <a:p>
            <a:pPr marL="342900" indent="-342900">
              <a:buFont typeface="+mj-lt"/>
              <a:buAutoNum type="arabicPeriod"/>
              <a:defRPr/>
            </a:pPr>
            <a:endParaRPr lang="fr-FR" sz="1600" b="1" dirty="0">
              <a:solidFill>
                <a:schemeClr val="tx2"/>
              </a:solidFill>
              <a:latin typeface="Calibri" pitchFamily="34" charset="0"/>
            </a:endParaRPr>
          </a:p>
          <a:p>
            <a:pPr marL="342900" indent="-342900">
              <a:buFont typeface="+mj-lt"/>
              <a:buAutoNum type="arabicPeriod"/>
              <a:defRPr/>
            </a:pPr>
            <a:r>
              <a:rPr lang="fr-FR" sz="1600" b="1" dirty="0">
                <a:solidFill>
                  <a:schemeClr val="tx2"/>
                </a:solidFill>
                <a:latin typeface="Calibri" pitchFamily="34" charset="0"/>
              </a:rPr>
              <a:t>Quelle approche thématique pour les groupes de travail, début octobre  ?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C91F2733-0AFE-45C2-AADF-F4ED9E4A6471}" type="slidenum">
              <a:rPr lang="fr-FR"/>
              <a:pPr>
                <a:defRPr/>
              </a:pPr>
              <a:t>11</a:t>
            </a:fld>
            <a:endParaRPr lang="fr-FR"/>
          </a:p>
        </p:txBody>
      </p:sp>
      <p:graphicFrame>
        <p:nvGraphicFramePr>
          <p:cNvPr id="4" name="Tableau 3"/>
          <p:cNvGraphicFramePr>
            <a:graphicFrameLocks noGrp="1"/>
          </p:cNvGraphicFramePr>
          <p:nvPr/>
        </p:nvGraphicFramePr>
        <p:xfrm>
          <a:off x="5076825" y="404813"/>
          <a:ext cx="3671888" cy="5602287"/>
        </p:xfrm>
        <a:graphic>
          <a:graphicData uri="http://schemas.openxmlformats.org/drawingml/2006/table">
            <a:tbl>
              <a:tblPr firstRow="1" bandRow="1">
                <a:tableStyleId>{5C22544A-7EE6-4342-B048-85BDC9FD1C3A}</a:tableStyleId>
              </a:tblPr>
              <a:tblGrid>
                <a:gridCol w="3672408"/>
              </a:tblGrid>
              <a:tr h="443021">
                <a:tc>
                  <a:txBody>
                    <a:bodyPr/>
                    <a:lstStyle/>
                    <a:p>
                      <a:r>
                        <a:rPr lang="fr-FR" sz="1200" b="1" dirty="0" smtClean="0"/>
                        <a:t>Les cinq axes</a:t>
                      </a:r>
                      <a:r>
                        <a:rPr lang="fr-FR" sz="1200" b="1" baseline="0" dirty="0" smtClean="0"/>
                        <a:t> de la stratégie renouvelée pour les RUP </a:t>
                      </a:r>
                    </a:p>
                    <a:p>
                      <a:endParaRPr lang="fr-FR" sz="1200" baseline="0" dirty="0" smtClean="0"/>
                    </a:p>
                    <a:p>
                      <a:pPr algn="ctr"/>
                      <a:r>
                        <a:rPr lang="fr-FR" sz="1200" baseline="0" dirty="0" smtClean="0"/>
                        <a:t>(intentionnalité, non « réglementée »)</a:t>
                      </a:r>
                      <a:endParaRPr lang="fr-FR" sz="1200" dirty="0"/>
                    </a:p>
                  </a:txBody>
                  <a:tcPr/>
                </a:tc>
              </a:tr>
              <a:tr h="5150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solidFill>
                            <a:schemeClr val="tx2"/>
                          </a:solidFill>
                        </a:rPr>
                        <a:t>Amélioration de l’accessibilité au marché unique</a:t>
                      </a:r>
                      <a:r>
                        <a:rPr lang="fr-FR" sz="1200" b="1" baseline="0" dirty="0" smtClean="0">
                          <a:solidFill>
                            <a:schemeClr val="tx2"/>
                          </a:solidFill>
                        </a:rPr>
                        <a:t> </a:t>
                      </a:r>
                      <a:r>
                        <a:rPr lang="fr-FR" sz="1200" baseline="0" dirty="0" smtClean="0">
                          <a:solidFill>
                            <a:schemeClr val="tx2"/>
                          </a:solidFill>
                        </a:rPr>
                        <a:t>: </a:t>
                      </a:r>
                      <a:r>
                        <a:rPr lang="fr-FR" sz="1200" dirty="0" smtClean="0">
                          <a:solidFill>
                            <a:schemeClr val="tx2"/>
                          </a:solidFill>
                        </a:rPr>
                        <a:t> transports, transfert de connaissances, </a:t>
                      </a:r>
                      <a:r>
                        <a:rPr lang="fr-FR" sz="1200" baseline="0" dirty="0" smtClean="0">
                          <a:solidFill>
                            <a:schemeClr val="tx2"/>
                          </a:solidFill>
                        </a:rPr>
                        <a:t> TIC</a:t>
                      </a:r>
                      <a:endParaRPr lang="fr-FR" sz="1200" dirty="0" smtClean="0">
                        <a:solidFill>
                          <a:schemeClr val="tx2"/>
                        </a:solidFill>
                      </a:endParaRPr>
                    </a:p>
                  </a:txBody>
                  <a:tcPr/>
                </a:tc>
              </a:tr>
              <a:tr h="515029">
                <a:tc>
                  <a:txBody>
                    <a:bodyPr/>
                    <a:lstStyle/>
                    <a:p>
                      <a:r>
                        <a:rPr lang="fr-FR" sz="1200" b="1" kern="1200" baseline="0" dirty="0" smtClean="0">
                          <a:solidFill>
                            <a:schemeClr val="tx2"/>
                          </a:solidFill>
                          <a:latin typeface="+mn-lt"/>
                          <a:ea typeface="+mn-ea"/>
                          <a:cs typeface="+mn-cs"/>
                        </a:rPr>
                        <a:t>Accroissement de la compétitivité via la modernisation et la diversification </a:t>
                      </a:r>
                      <a:r>
                        <a:rPr lang="fr-FR" sz="1200" kern="1200" baseline="0" dirty="0" smtClean="0">
                          <a:solidFill>
                            <a:schemeClr val="tx2"/>
                          </a:solidFill>
                          <a:latin typeface="+mn-lt"/>
                          <a:ea typeface="+mn-ea"/>
                          <a:cs typeface="+mn-cs"/>
                        </a:rPr>
                        <a:t>des économies des RUP :</a:t>
                      </a:r>
                    </a:p>
                    <a:p>
                      <a:r>
                        <a:rPr lang="fr-FR" sz="1200" kern="1200" baseline="0" dirty="0" smtClean="0">
                          <a:solidFill>
                            <a:schemeClr val="tx2"/>
                          </a:solidFill>
                          <a:latin typeface="+mn-lt"/>
                          <a:ea typeface="+mn-ea"/>
                          <a:cs typeface="+mn-cs"/>
                        </a:rPr>
                        <a:t> - investissement et innovation dans des secteurs</a:t>
                      </a:r>
                    </a:p>
                    <a:p>
                      <a:r>
                        <a:rPr lang="fr-FR" sz="1200" kern="1200" baseline="0" dirty="0" smtClean="0">
                          <a:solidFill>
                            <a:schemeClr val="tx2"/>
                          </a:solidFill>
                          <a:latin typeface="+mn-lt"/>
                          <a:ea typeface="+mn-ea"/>
                          <a:cs typeface="+mn-cs"/>
                        </a:rPr>
                        <a:t>À potentiel de croissance élevé et/ou une forte valeur ajoutée (secteurs traditionnels et émergents),</a:t>
                      </a:r>
                    </a:p>
                    <a:p>
                      <a:pPr>
                        <a:buFontTx/>
                        <a:buChar char="-"/>
                      </a:pPr>
                      <a:r>
                        <a:rPr lang="fr-FR" sz="1200" kern="1200" baseline="0" dirty="0" smtClean="0">
                          <a:solidFill>
                            <a:schemeClr val="tx2"/>
                          </a:solidFill>
                          <a:latin typeface="+mn-lt"/>
                          <a:ea typeface="+mn-ea"/>
                          <a:cs typeface="+mn-cs"/>
                        </a:rPr>
                        <a:t>approvisionnement en énergie abordable et durable </a:t>
                      </a:r>
                    </a:p>
                    <a:p>
                      <a:pPr>
                        <a:buFontTx/>
                        <a:buChar char="-"/>
                      </a:pPr>
                      <a:r>
                        <a:rPr lang="fr-FR" sz="1200" kern="1200" baseline="0" dirty="0" smtClean="0">
                          <a:solidFill>
                            <a:schemeClr val="tx2"/>
                          </a:solidFill>
                          <a:latin typeface="+mn-lt"/>
                          <a:ea typeface="+mn-ea"/>
                          <a:cs typeface="+mn-cs"/>
                        </a:rPr>
                        <a:t>  soutien au développement du secteur privé et à l’innovation </a:t>
                      </a:r>
                      <a:endParaRPr lang="fr-FR" sz="1000" dirty="0">
                        <a:solidFill>
                          <a:schemeClr val="tx2"/>
                        </a:solidFill>
                      </a:endParaRPr>
                    </a:p>
                  </a:txBody>
                  <a:tcPr/>
                </a:tc>
              </a:tr>
              <a:tr h="515029">
                <a:tc>
                  <a:txBody>
                    <a:bodyPr/>
                    <a:lstStyle/>
                    <a:p>
                      <a:r>
                        <a:rPr lang="fr-FR" sz="1200" b="1" dirty="0" smtClean="0">
                          <a:solidFill>
                            <a:schemeClr val="tx2"/>
                          </a:solidFill>
                        </a:rPr>
                        <a:t>Renforcement de l’intégration régionale des RUP au sein de leurs zones</a:t>
                      </a:r>
                      <a:r>
                        <a:rPr lang="fr-FR" sz="1200" b="1" baseline="0" dirty="0" smtClean="0">
                          <a:solidFill>
                            <a:schemeClr val="tx2"/>
                          </a:solidFill>
                        </a:rPr>
                        <a:t> </a:t>
                      </a:r>
                      <a:r>
                        <a:rPr lang="fr-FR" sz="1200" b="1" dirty="0" smtClean="0">
                          <a:solidFill>
                            <a:schemeClr val="tx2"/>
                          </a:solidFill>
                        </a:rPr>
                        <a:t>géographiques respectives  :</a:t>
                      </a:r>
                      <a:endParaRPr lang="fr-FR" sz="1200" dirty="0" smtClean="0">
                        <a:solidFill>
                          <a:schemeClr val="tx2"/>
                        </a:solidFill>
                      </a:endParaRPr>
                    </a:p>
                    <a:p>
                      <a:pPr>
                        <a:buFontTx/>
                        <a:buChar char="-"/>
                      </a:pPr>
                      <a:r>
                        <a:rPr lang="fr-FR" sz="1200" dirty="0" smtClean="0">
                          <a:solidFill>
                            <a:schemeClr val="tx2"/>
                          </a:solidFill>
                        </a:rPr>
                        <a:t>développer la sphère d’influence</a:t>
                      </a:r>
                      <a:r>
                        <a:rPr lang="fr-FR" sz="1200" baseline="0" dirty="0" smtClean="0">
                          <a:solidFill>
                            <a:schemeClr val="tx2"/>
                          </a:solidFill>
                        </a:rPr>
                        <a:t> </a:t>
                      </a:r>
                      <a:r>
                        <a:rPr lang="fr-FR" sz="1200" kern="1200" baseline="0" dirty="0" smtClean="0">
                          <a:solidFill>
                            <a:schemeClr val="tx2"/>
                          </a:solidFill>
                          <a:latin typeface="+mn-lt"/>
                          <a:ea typeface="+mn-ea"/>
                          <a:cs typeface="+mn-cs"/>
                        </a:rPr>
                        <a:t>socioéconomique et culturelle de l’UE </a:t>
                      </a:r>
                    </a:p>
                    <a:p>
                      <a:pPr>
                        <a:buFontTx/>
                        <a:buChar char="-"/>
                      </a:pPr>
                      <a:r>
                        <a:rPr lang="fr-FR" sz="1200" kern="1200" baseline="0" dirty="0" smtClean="0">
                          <a:solidFill>
                            <a:schemeClr val="tx2"/>
                          </a:solidFill>
                          <a:latin typeface="+mn-lt"/>
                          <a:ea typeface="+mn-ea"/>
                          <a:cs typeface="+mn-cs"/>
                        </a:rPr>
                        <a:t>  améliorer l’échange et le des connaissances.</a:t>
                      </a:r>
                      <a:endParaRPr lang="fr-FR" sz="1200" dirty="0">
                        <a:solidFill>
                          <a:schemeClr val="tx2"/>
                        </a:solidFill>
                      </a:endParaRPr>
                    </a:p>
                  </a:txBody>
                  <a:tcPr/>
                </a:tc>
              </a:tr>
              <a:tr h="515029">
                <a:tc>
                  <a:txBody>
                    <a:bodyPr/>
                    <a:lstStyle/>
                    <a:p>
                      <a:r>
                        <a:rPr lang="fr-FR" sz="1200" b="1" kern="1200" baseline="0" dirty="0" smtClean="0">
                          <a:solidFill>
                            <a:schemeClr val="tx2"/>
                          </a:solidFill>
                          <a:latin typeface="+mn-lt"/>
                          <a:ea typeface="+mn-ea"/>
                          <a:cs typeface="+mn-cs"/>
                        </a:rPr>
                        <a:t>Renforcement de la dimension sociale du développement des RUP :</a:t>
                      </a:r>
                    </a:p>
                    <a:p>
                      <a:r>
                        <a:rPr lang="fr-FR" sz="1200" b="1" kern="1200" baseline="0" dirty="0" smtClean="0">
                          <a:solidFill>
                            <a:schemeClr val="tx2"/>
                          </a:solidFill>
                          <a:latin typeface="+mn-lt"/>
                          <a:ea typeface="+mn-ea"/>
                          <a:cs typeface="+mn-cs"/>
                        </a:rPr>
                        <a:t>-</a:t>
                      </a:r>
                      <a:r>
                        <a:rPr lang="fr-FR" sz="1200" kern="1200" baseline="0" dirty="0" smtClean="0">
                          <a:solidFill>
                            <a:schemeClr val="tx2"/>
                          </a:solidFill>
                          <a:latin typeface="+mn-lt"/>
                          <a:ea typeface="+mn-ea"/>
                          <a:cs typeface="+mn-cs"/>
                        </a:rPr>
                        <a:t> créer des emplois, améliorer les compétences et le niveau d’éducation, réduire le décrochage scolaire, accroître le nombre de diplômés de l’enseignement supérieur, lutter contre la pauvreté, améliorer l’accès aux soins de santé et l’inclusion sociale.</a:t>
                      </a:r>
                      <a:endParaRPr lang="fr-FR" sz="1200" dirty="0">
                        <a:solidFill>
                          <a:schemeClr val="tx2"/>
                        </a:solidFill>
                      </a:endParaRPr>
                    </a:p>
                  </a:txBody>
                  <a:tcPr/>
                </a:tc>
              </a:tr>
              <a:tr h="515029">
                <a:tc>
                  <a:txBody>
                    <a:bodyPr/>
                    <a:lstStyle/>
                    <a:p>
                      <a:r>
                        <a:rPr lang="fr-FR" sz="1200" b="1" kern="1200" baseline="0" dirty="0" smtClean="0">
                          <a:solidFill>
                            <a:schemeClr val="tx2"/>
                          </a:solidFill>
                          <a:latin typeface="+mn-lt"/>
                          <a:ea typeface="+mn-ea"/>
                          <a:cs typeface="+mn-cs"/>
                        </a:rPr>
                        <a:t>Intégration de la lutte contre le changement climatique dans toutes les </a:t>
                      </a:r>
                      <a:r>
                        <a:rPr lang="fr-FR" sz="1200" kern="1200" baseline="0" dirty="0" smtClean="0">
                          <a:solidFill>
                            <a:schemeClr val="tx2"/>
                          </a:solidFill>
                          <a:latin typeface="+mn-lt"/>
                          <a:ea typeface="+mn-ea"/>
                          <a:cs typeface="+mn-cs"/>
                        </a:rPr>
                        <a:t>politiques pertinentes.</a:t>
                      </a:r>
                      <a:endParaRPr lang="fr-FR" sz="1200" dirty="0">
                        <a:solidFill>
                          <a:schemeClr val="tx2"/>
                        </a:solidFill>
                      </a:endParaRPr>
                    </a:p>
                  </a:txBody>
                  <a:tcPr/>
                </a:tc>
              </a:tr>
            </a:tbl>
          </a:graphicData>
        </a:graphic>
      </p:graphicFrame>
      <p:graphicFrame>
        <p:nvGraphicFramePr>
          <p:cNvPr id="5" name="Tableau 4"/>
          <p:cNvGraphicFramePr>
            <a:graphicFrameLocks noGrp="1"/>
          </p:cNvGraphicFramePr>
          <p:nvPr/>
        </p:nvGraphicFramePr>
        <p:xfrm>
          <a:off x="395288" y="333375"/>
          <a:ext cx="4032250" cy="5568950"/>
        </p:xfrm>
        <a:graphic>
          <a:graphicData uri="http://schemas.openxmlformats.org/drawingml/2006/table">
            <a:tbl>
              <a:tblPr/>
              <a:tblGrid>
                <a:gridCol w="4032250"/>
              </a:tblGrid>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bg1"/>
                          </a:solidFill>
                          <a:effectLst/>
                          <a:latin typeface="Calibri" pitchFamily="34" charset="0"/>
                        </a:rPr>
                        <a:t>Les 11 objectifs communautaires  2020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rPr>
                        <a:t>Renforcer la </a:t>
                      </a:r>
                      <a:r>
                        <a:rPr kumimoji="0" lang="fr-FR" sz="1200" b="1" i="0" u="none" strike="noStrike" cap="none" normalizeH="0" baseline="0" smtClean="0">
                          <a:ln>
                            <a:noFill/>
                          </a:ln>
                          <a:solidFill>
                            <a:schemeClr val="tx2"/>
                          </a:solidFill>
                          <a:effectLst/>
                          <a:latin typeface="Calibri" pitchFamily="34" charset="0"/>
                          <a:ea typeface="Calibri" pitchFamily="34" charset="0"/>
                          <a:cs typeface="Arial" charset="0"/>
                        </a:rPr>
                        <a:t>recherche, le développement technologique et l’innovation</a:t>
                      </a:r>
                      <a:endPar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rPr>
                        <a:t>Améliorer l’accès, l’utilisation et la qualité des </a:t>
                      </a:r>
                      <a:r>
                        <a:rPr kumimoji="0" lang="fr-FR" sz="1200" b="1" i="0" u="none" strike="noStrike" cap="none" normalizeH="0" baseline="0" smtClean="0">
                          <a:ln>
                            <a:noFill/>
                          </a:ln>
                          <a:solidFill>
                            <a:schemeClr val="tx2"/>
                          </a:solidFill>
                          <a:effectLst/>
                          <a:latin typeface="Calibri" pitchFamily="34" charset="0"/>
                          <a:ea typeface="Calibri" pitchFamily="34" charset="0"/>
                          <a:cs typeface="Arial" charset="0"/>
                        </a:rPr>
                        <a:t>technologies de l’information et de la communication</a:t>
                      </a:r>
                      <a:endPar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01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rPr>
                        <a:t>Renforcer la compétitivité des </a:t>
                      </a:r>
                      <a:r>
                        <a:rPr kumimoji="0" lang="fr-FR" sz="1200" b="1" i="0" u="none" strike="noStrike" cap="none" normalizeH="0" baseline="0" smtClean="0">
                          <a:ln>
                            <a:noFill/>
                          </a:ln>
                          <a:solidFill>
                            <a:schemeClr val="tx2"/>
                          </a:solidFill>
                          <a:effectLst/>
                          <a:latin typeface="Calibri" pitchFamily="34" charset="0"/>
                          <a:ea typeface="Calibri" pitchFamily="34" charset="0"/>
                          <a:cs typeface="Arial" charset="0"/>
                        </a:rPr>
                        <a:t>entreprises </a:t>
                      </a:r>
                      <a:endParaRPr kumimoji="0" lang="fr-FR" sz="1200" b="0" i="1" u="none" strike="noStrike" cap="none" normalizeH="0" baseline="0" smtClean="0">
                        <a:ln>
                          <a:noFill/>
                        </a:ln>
                        <a:solidFill>
                          <a:schemeClr val="tx2"/>
                        </a:solidFill>
                        <a:effectLst/>
                        <a:latin typeface="Calibri" pitchFamily="34" charset="0"/>
                        <a:ea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rPr>
                        <a:t>Soutenir la mutation vers une </a:t>
                      </a:r>
                      <a:r>
                        <a:rPr kumimoji="0" lang="fr-FR" sz="1200" b="1" i="0" u="none" strike="noStrike" cap="none" normalizeH="0" baseline="0" smtClean="0">
                          <a:ln>
                            <a:noFill/>
                          </a:ln>
                          <a:solidFill>
                            <a:schemeClr val="tx2"/>
                          </a:solidFill>
                          <a:effectLst/>
                          <a:latin typeface="Calibri" pitchFamily="34" charset="0"/>
                          <a:ea typeface="Calibri" pitchFamily="34" charset="0"/>
                          <a:cs typeface="Arial" charset="0"/>
                        </a:rPr>
                        <a:t>économie à faible teneur en carbone</a:t>
                      </a:r>
                      <a:r>
                        <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rPr>
                        <a:t> dans tous les secteurs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rPr>
                        <a:t>Promouvoir l’adaptation au </a:t>
                      </a:r>
                      <a:r>
                        <a:rPr kumimoji="0" lang="fr-FR" sz="1200" b="1" i="0" u="none" strike="noStrike" cap="none" normalizeH="0" baseline="0" smtClean="0">
                          <a:ln>
                            <a:noFill/>
                          </a:ln>
                          <a:solidFill>
                            <a:schemeClr val="tx2"/>
                          </a:solidFill>
                          <a:effectLst/>
                          <a:latin typeface="Calibri" pitchFamily="34" charset="0"/>
                          <a:ea typeface="Calibri" pitchFamily="34" charset="0"/>
                          <a:cs typeface="Arial" charset="0"/>
                        </a:rPr>
                        <a:t>changement climatique et la prévention des risques</a:t>
                      </a:r>
                      <a:endPar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rPr>
                        <a:t>Protéger </a:t>
                      </a:r>
                      <a:r>
                        <a:rPr kumimoji="0" lang="fr-FR" sz="1200" b="1" i="0" u="none" strike="noStrike" cap="none" normalizeH="0" baseline="0" smtClean="0">
                          <a:ln>
                            <a:noFill/>
                          </a:ln>
                          <a:solidFill>
                            <a:schemeClr val="tx2"/>
                          </a:solidFill>
                          <a:effectLst/>
                          <a:latin typeface="Calibri" pitchFamily="34" charset="0"/>
                          <a:ea typeface="Calibri" pitchFamily="34" charset="0"/>
                          <a:cs typeface="Arial" charset="0"/>
                        </a:rPr>
                        <a:t>l’environnement </a:t>
                      </a:r>
                      <a:r>
                        <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rPr>
                        <a:t>et promouvoir un usage durable des ressources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rPr>
                        <a:t>Promouvoir le transport durable et </a:t>
                      </a:r>
                      <a:r>
                        <a:rPr kumimoji="0" lang="fr-FR" sz="1200" b="1" i="0" u="none" strike="noStrike" cap="none" normalizeH="0" baseline="0" smtClean="0">
                          <a:ln>
                            <a:noFill/>
                          </a:ln>
                          <a:solidFill>
                            <a:schemeClr val="tx2"/>
                          </a:solidFill>
                          <a:effectLst/>
                          <a:latin typeface="Calibri" pitchFamily="34" charset="0"/>
                          <a:ea typeface="Calibri" pitchFamily="34" charset="0"/>
                          <a:cs typeface="Arial" charset="0"/>
                        </a:rPr>
                        <a:t>supprimer les goulets d’étranglement dans le réseau principal d’infrastructures</a:t>
                      </a:r>
                      <a:endPar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01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rPr>
                        <a:t>Promouvoir </a:t>
                      </a:r>
                      <a:r>
                        <a:rPr kumimoji="0" lang="fr-FR" sz="1200" b="1" i="0" u="none" strike="noStrike" cap="none" normalizeH="0" baseline="0" smtClean="0">
                          <a:ln>
                            <a:noFill/>
                          </a:ln>
                          <a:solidFill>
                            <a:schemeClr val="tx2"/>
                          </a:solidFill>
                          <a:effectLst/>
                          <a:latin typeface="Calibri" pitchFamily="34" charset="0"/>
                          <a:ea typeface="Calibri" pitchFamily="34" charset="0"/>
                          <a:cs typeface="Arial" charset="0"/>
                        </a:rPr>
                        <a:t>l’emploi </a:t>
                      </a:r>
                      <a:r>
                        <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rPr>
                        <a:t>et soutenir la mobilité du travail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01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rPr>
                        <a:t>Promouvoir </a:t>
                      </a:r>
                      <a:r>
                        <a:rPr kumimoji="0" lang="fr-FR" sz="1200" b="1" i="0" u="none" strike="noStrike" cap="none" normalizeH="0" baseline="0" smtClean="0">
                          <a:ln>
                            <a:noFill/>
                          </a:ln>
                          <a:solidFill>
                            <a:schemeClr val="tx2"/>
                          </a:solidFill>
                          <a:effectLst/>
                          <a:latin typeface="Calibri" pitchFamily="34" charset="0"/>
                          <a:ea typeface="Calibri" pitchFamily="34" charset="0"/>
                          <a:cs typeface="Arial" charset="0"/>
                        </a:rPr>
                        <a:t>l’inclusion sociale</a:t>
                      </a:r>
                      <a:r>
                        <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rPr>
                        <a:t> et combattre la pauvreté</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rPr>
                        <a:t>Investir dans </a:t>
                      </a:r>
                      <a:r>
                        <a:rPr kumimoji="0" lang="fr-FR" sz="1200" b="1" i="0" u="none" strike="noStrike" cap="none" normalizeH="0" baseline="0" smtClean="0">
                          <a:ln>
                            <a:noFill/>
                          </a:ln>
                          <a:solidFill>
                            <a:schemeClr val="tx2"/>
                          </a:solidFill>
                          <a:effectLst/>
                          <a:latin typeface="Calibri" pitchFamily="34" charset="0"/>
                          <a:ea typeface="Calibri" pitchFamily="34" charset="0"/>
                          <a:cs typeface="Arial" charset="0"/>
                        </a:rPr>
                        <a:t>l’éducation, les compétences et la formation</a:t>
                      </a:r>
                      <a:r>
                        <a:rPr kumimoji="0" lang="fr-FR" sz="1200" b="0" i="0" u="none" strike="noStrike" cap="none" normalizeH="0" baseline="0" smtClean="0">
                          <a:ln>
                            <a:noFill/>
                          </a:ln>
                          <a:solidFill>
                            <a:schemeClr val="tx2"/>
                          </a:solidFill>
                          <a:effectLst/>
                          <a:latin typeface="Calibri" pitchFamily="34" charset="0"/>
                          <a:ea typeface="Calibri" pitchFamily="34" charset="0"/>
                          <a:cs typeface="Arial" charset="0"/>
                        </a:rPr>
                        <a:t> tout au long de la vie.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2"/>
                          </a:solidFill>
                          <a:effectLst/>
                          <a:latin typeface="Calibri" pitchFamily="34" charset="0"/>
                        </a:rPr>
                        <a:t> Renforcer les capacités institutionnelles et l’efficacité de l’administration publique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BD14D673-E592-4358-8153-16A55098B2AD}" type="slidenum">
              <a:rPr lang="fr-FR" smtClean="0"/>
              <a:pPr>
                <a:defRPr/>
              </a:pPr>
              <a:t>12</a:t>
            </a:fld>
            <a:endParaRPr lang="fr-FR"/>
          </a:p>
        </p:txBody>
      </p:sp>
      <p:graphicFrame>
        <p:nvGraphicFramePr>
          <p:cNvPr id="3" name="Tableau 2"/>
          <p:cNvGraphicFramePr>
            <a:graphicFrameLocks noGrp="1"/>
          </p:cNvGraphicFramePr>
          <p:nvPr/>
        </p:nvGraphicFramePr>
        <p:xfrm>
          <a:off x="179388" y="1674813"/>
          <a:ext cx="1639887" cy="4346575"/>
        </p:xfrm>
        <a:graphic>
          <a:graphicData uri="http://schemas.openxmlformats.org/drawingml/2006/table">
            <a:tbl>
              <a:tblPr firstRow="1" bandRow="1">
                <a:tableStyleId>{5C22544A-7EE6-4342-B048-85BDC9FD1C3A}</a:tableStyleId>
              </a:tblPr>
              <a:tblGrid>
                <a:gridCol w="1639756"/>
              </a:tblGrid>
              <a:tr h="515029">
                <a:tc>
                  <a:txBody>
                    <a:bodyPr/>
                    <a:lstStyle/>
                    <a:p>
                      <a:endParaRPr lang="fr-FR" sz="1200" dirty="0" smtClean="0"/>
                    </a:p>
                    <a:p>
                      <a:pPr algn="ctr"/>
                      <a:r>
                        <a:rPr lang="fr-FR" sz="1200" dirty="0" smtClean="0"/>
                        <a:t>Rappel </a:t>
                      </a:r>
                    </a:p>
                    <a:p>
                      <a:r>
                        <a:rPr lang="fr-FR" sz="1200" dirty="0" smtClean="0"/>
                        <a:t>Thématiques 2006</a:t>
                      </a:r>
                      <a:endParaRPr lang="fr-FR" sz="1200" dirty="0"/>
                    </a:p>
                  </a:txBody>
                  <a:tcPr/>
                </a:tc>
              </a:tr>
              <a:tr h="515029">
                <a:tc>
                  <a:txBody>
                    <a:bodyPr/>
                    <a:lstStyle/>
                    <a:p>
                      <a:endParaRPr lang="fr-FR" sz="1200" dirty="0" smtClean="0"/>
                    </a:p>
                    <a:p>
                      <a:r>
                        <a:rPr lang="fr-FR" sz="1200" dirty="0" smtClean="0"/>
                        <a:t>« Economie marchande et aménagement  à vocation économique »</a:t>
                      </a:r>
                      <a:endParaRPr lang="fr-FR" sz="1200" dirty="0"/>
                    </a:p>
                  </a:txBody>
                  <a:tcPr/>
                </a:tc>
              </a:tr>
              <a:tr h="515029">
                <a:tc>
                  <a:txBody>
                    <a:bodyPr/>
                    <a:lstStyle/>
                    <a:p>
                      <a:endParaRPr lang="fr-FR" sz="1200" dirty="0" smtClean="0"/>
                    </a:p>
                    <a:p>
                      <a:r>
                        <a:rPr lang="fr-FR" sz="1200" dirty="0" smtClean="0"/>
                        <a:t>« Déplacements »</a:t>
                      </a:r>
                      <a:endParaRPr lang="fr-FR" sz="1200" dirty="0"/>
                    </a:p>
                  </a:txBody>
                  <a:tcPr/>
                </a:tc>
              </a:tr>
              <a:tr h="515029">
                <a:tc>
                  <a:txBody>
                    <a:bodyPr/>
                    <a:lstStyle/>
                    <a:p>
                      <a:r>
                        <a:rPr lang="fr-FR" sz="1200" dirty="0" smtClean="0"/>
                        <a:t>« Développement urbain »</a:t>
                      </a:r>
                      <a:endParaRPr lang="fr-FR" sz="1200" dirty="0"/>
                    </a:p>
                  </a:txBody>
                  <a:tcPr/>
                </a:tc>
              </a:tr>
              <a:tr h="515029">
                <a:tc>
                  <a:txBody>
                    <a:bodyPr/>
                    <a:lstStyle/>
                    <a:p>
                      <a:r>
                        <a:rPr lang="fr-FR" sz="1200" dirty="0" smtClean="0"/>
                        <a:t>« Environnement, Eau, Energie »</a:t>
                      </a:r>
                      <a:endParaRPr lang="fr-FR" sz="1200" dirty="0"/>
                    </a:p>
                  </a:txBody>
                  <a:tcPr/>
                </a:tc>
              </a:tr>
              <a:tr h="515029">
                <a:tc>
                  <a:txBody>
                    <a:bodyPr/>
                    <a:lstStyle/>
                    <a:p>
                      <a:r>
                        <a:rPr lang="fr-FR" sz="1200" dirty="0" smtClean="0"/>
                        <a:t>« Investissements liés aux services à la personne »</a:t>
                      </a:r>
                      <a:endParaRPr lang="fr-FR" sz="1200" dirty="0"/>
                    </a:p>
                  </a:txBody>
                  <a:tcPr/>
                </a:tc>
              </a:tr>
              <a:tr h="515029">
                <a:tc>
                  <a:txBody>
                    <a:bodyPr/>
                    <a:lstStyle/>
                    <a:p>
                      <a:r>
                        <a:rPr lang="fr-FR" sz="1200" dirty="0" smtClean="0"/>
                        <a:t>« Infrastructures</a:t>
                      </a:r>
                      <a:r>
                        <a:rPr lang="fr-FR" sz="1200" baseline="0" dirty="0" smtClean="0"/>
                        <a:t> d’échange »</a:t>
                      </a:r>
                      <a:endParaRPr lang="fr-FR" sz="1200" dirty="0"/>
                    </a:p>
                  </a:txBody>
                  <a:tcPr/>
                </a:tc>
              </a:tr>
            </a:tbl>
          </a:graphicData>
        </a:graphic>
      </p:graphicFrame>
      <p:graphicFrame>
        <p:nvGraphicFramePr>
          <p:cNvPr id="4" name="Tableau 3"/>
          <p:cNvGraphicFramePr>
            <a:graphicFrameLocks noGrp="1"/>
          </p:cNvGraphicFramePr>
          <p:nvPr/>
        </p:nvGraphicFramePr>
        <p:xfrm>
          <a:off x="107950" y="115888"/>
          <a:ext cx="2303463" cy="639762"/>
        </p:xfrm>
        <a:graphic>
          <a:graphicData uri="http://schemas.openxmlformats.org/drawingml/2006/table">
            <a:tbl>
              <a:tblPr firstRow="1" bandRow="1">
                <a:tableStyleId>{5C22544A-7EE6-4342-B048-85BDC9FD1C3A}</a:tableStyleId>
              </a:tblPr>
              <a:tblGrid>
                <a:gridCol w="2304256"/>
              </a:tblGrid>
              <a:tr h="602093">
                <a:tc>
                  <a:txBody>
                    <a:bodyPr/>
                    <a:lstStyle/>
                    <a:p>
                      <a:r>
                        <a:rPr lang="fr-FR" sz="1200" dirty="0" smtClean="0">
                          <a:solidFill>
                            <a:schemeClr val="bg1"/>
                          </a:solidFill>
                        </a:rPr>
                        <a:t>  Proposition pour 2012-2013</a:t>
                      </a:r>
                    </a:p>
                    <a:p>
                      <a:endParaRPr lang="fr-FR" sz="1200" dirty="0" smtClean="0"/>
                    </a:p>
                    <a:p>
                      <a:r>
                        <a:rPr lang="fr-FR" sz="1200" dirty="0" smtClean="0"/>
                        <a:t>Groupes thématiques 2012</a:t>
                      </a:r>
                      <a:endParaRPr lang="fr-FR" sz="1200" dirty="0"/>
                    </a:p>
                  </a:txBody>
                  <a:tcPr/>
                </a:tc>
              </a:tr>
            </a:tbl>
          </a:graphicData>
        </a:graphic>
      </p:graphicFrame>
      <p:graphicFrame>
        <p:nvGraphicFramePr>
          <p:cNvPr id="5" name="Tableau 4"/>
          <p:cNvGraphicFramePr>
            <a:graphicFrameLocks noGrp="1"/>
          </p:cNvGraphicFramePr>
          <p:nvPr/>
        </p:nvGraphicFramePr>
        <p:xfrm>
          <a:off x="2195513" y="742950"/>
          <a:ext cx="4824412" cy="6153150"/>
        </p:xfrm>
        <a:graphic>
          <a:graphicData uri="http://schemas.openxmlformats.org/drawingml/2006/table">
            <a:tbl>
              <a:tblPr firstRow="1" bandRow="1">
                <a:tableStyleId>{5C22544A-7EE6-4342-B048-85BDC9FD1C3A}</a:tableStyleId>
              </a:tblPr>
              <a:tblGrid>
                <a:gridCol w="4824536"/>
              </a:tblGrid>
              <a:tr h="576064">
                <a:tc>
                  <a:txBody>
                    <a:bodyPr/>
                    <a:lstStyle/>
                    <a:p>
                      <a:endParaRPr lang="fr-FR" sz="1200" dirty="0" smtClean="0"/>
                    </a:p>
                    <a:p>
                      <a:r>
                        <a:rPr lang="fr-FR" sz="1200" dirty="0" smtClean="0"/>
                        <a:t>Groupes</a:t>
                      </a:r>
                      <a:r>
                        <a:rPr lang="fr-FR" sz="1200" baseline="0" dirty="0" smtClean="0"/>
                        <a:t> </a:t>
                      </a:r>
                      <a:r>
                        <a:rPr lang="fr-FR" sz="1200" dirty="0" smtClean="0"/>
                        <a:t>thématiques /objectifs communautaires</a:t>
                      </a:r>
                      <a:endParaRPr lang="fr-FR" sz="1200" dirty="0"/>
                    </a:p>
                  </a:txBody>
                  <a:tcPr/>
                </a:tc>
              </a:tr>
              <a:tr h="523306">
                <a:tc>
                  <a:txBody>
                    <a:bodyPr/>
                    <a:lstStyle/>
                    <a:p>
                      <a:endParaRPr lang="fr-FR" sz="1400" dirty="0" smtClean="0">
                        <a:solidFill>
                          <a:schemeClr val="accent1"/>
                        </a:solidFill>
                      </a:endParaRPr>
                    </a:p>
                    <a:p>
                      <a:r>
                        <a:rPr lang="fr-FR" sz="1400" dirty="0" smtClean="0">
                          <a:solidFill>
                            <a:schemeClr val="accent1"/>
                          </a:solidFill>
                        </a:rPr>
                        <a:t>« </a:t>
                      </a:r>
                      <a:r>
                        <a:rPr kumimoji="0" lang="fr-FR" sz="1400" b="1" i="0" u="none" strike="noStrike" cap="none" normalizeH="0" baseline="0" dirty="0" smtClean="0">
                          <a:ln>
                            <a:noFill/>
                          </a:ln>
                          <a:solidFill>
                            <a:schemeClr val="accent1"/>
                          </a:solidFill>
                          <a:effectLst/>
                          <a:latin typeface="+mn-lt"/>
                          <a:ea typeface="Calibri" pitchFamily="34" charset="0"/>
                          <a:cs typeface="Arial" pitchFamily="34" charset="0"/>
                        </a:rPr>
                        <a:t>recherche, développement technologique et innovation,</a:t>
                      </a:r>
                      <a:r>
                        <a:rPr lang="fr-FR" sz="1400" dirty="0" smtClean="0">
                          <a:solidFill>
                            <a:schemeClr val="accent1"/>
                          </a:solidFill>
                        </a:rPr>
                        <a:t> TIC»</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solidFill>
                        </a:rPr>
                        <a:t>« compétitivité,</a:t>
                      </a:r>
                      <a:r>
                        <a:rPr lang="fr-FR" sz="1400" baseline="0" dirty="0" smtClean="0">
                          <a:solidFill>
                            <a:schemeClr val="accent1"/>
                          </a:solidFill>
                        </a:rPr>
                        <a:t> accès aux  marchés extérieurs</a:t>
                      </a:r>
                      <a:r>
                        <a:rPr lang="fr-FR" sz="1400" dirty="0" smtClean="0">
                          <a:solidFill>
                            <a:schemeClr val="accent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solidFill>
                        </a:rPr>
                        <a:t>« outils d’accompagnement du développement économique :foncier, aides aux entreprises, ingénierie</a:t>
                      </a:r>
                      <a:r>
                        <a:rPr lang="fr-FR" sz="1400" baseline="0" dirty="0" smtClean="0">
                          <a:solidFill>
                            <a:schemeClr val="accent1"/>
                          </a:solidFill>
                        </a:rPr>
                        <a:t>  d’entreprises</a:t>
                      </a:r>
                      <a:r>
                        <a:rPr lang="fr-FR" sz="1400" dirty="0" smtClean="0">
                          <a:solidFill>
                            <a:schemeClr val="accent1"/>
                          </a:solidFill>
                        </a:rPr>
                        <a:t> »</a:t>
                      </a:r>
                    </a:p>
                    <a:p>
                      <a:endParaRPr lang="fr-FR" sz="1400" dirty="0">
                        <a:solidFill>
                          <a:schemeClr val="accent1"/>
                        </a:solidFill>
                      </a:endParaRPr>
                    </a:p>
                  </a:txBody>
                  <a:tcPr/>
                </a:tc>
              </a:tr>
              <a:tr h="4388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solidFill>
                          <a:schemeClr val="accent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solidFill>
                        </a:rPr>
                        <a:t>« dispositifs pour l’emploi»</a:t>
                      </a:r>
                    </a:p>
                    <a:p>
                      <a:endParaRPr lang="fr-FR" sz="1400" dirty="0" smtClean="0">
                        <a:solidFill>
                          <a:schemeClr val="accent1"/>
                        </a:solidFill>
                      </a:endParaRPr>
                    </a:p>
                  </a:txBody>
                  <a:tcPr/>
                </a:tc>
              </a:tr>
              <a:tr h="614385">
                <a:tc>
                  <a:txBody>
                    <a:bodyPr/>
                    <a:lstStyle/>
                    <a:p>
                      <a:endParaRPr lang="fr-FR" sz="1400" dirty="0" smtClean="0">
                        <a:solidFill>
                          <a:schemeClr val="accent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solidFill>
                        </a:rPr>
                        <a:t>« agriculture, agro-alimentaire, pêches, aquaculture»</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solidFill>
                        </a:rPr>
                        <a:t>« Hauts, littoral,</a:t>
                      </a:r>
                      <a:r>
                        <a:rPr lang="fr-FR" sz="1400" baseline="0" dirty="0" smtClean="0">
                          <a:solidFill>
                            <a:schemeClr val="accent1"/>
                          </a:solidFill>
                        </a:rPr>
                        <a:t> tourisme</a:t>
                      </a:r>
                      <a:r>
                        <a:rPr lang="fr-FR" sz="1400" dirty="0" smtClean="0">
                          <a:solidFill>
                            <a:schemeClr val="accent1"/>
                          </a:solidFill>
                        </a:rPr>
                        <a:t>»</a:t>
                      </a:r>
                    </a:p>
                    <a:p>
                      <a:endParaRPr lang="fr-FR" sz="1400" dirty="0">
                        <a:solidFill>
                          <a:schemeClr val="accent1"/>
                        </a:solidFill>
                      </a:endParaRPr>
                    </a:p>
                  </a:txBody>
                  <a:tcPr/>
                </a:tc>
              </a:tr>
              <a:tr h="4388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solidFill>
                          <a:schemeClr val="accent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solidFill>
                        </a:rPr>
                        <a:t>« Aménagement , logement »</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solidFill>
                        </a:rPr>
                        <a:t>« mobilités »</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solidFill>
                        </a:rPr>
                        <a:t>« réseaux, TIC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solidFill>
                          <a:schemeClr val="accent1"/>
                        </a:solidFill>
                      </a:endParaRPr>
                    </a:p>
                  </a:txBody>
                  <a:tcPr/>
                </a:tc>
              </a:tr>
              <a:tr h="4838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solidFill>
                          <a:schemeClr val="accent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solidFill>
                        </a:rPr>
                        <a:t>« </a:t>
                      </a:r>
                      <a:r>
                        <a:rPr lang="fr-FR" sz="1400" baseline="0" dirty="0" smtClean="0">
                          <a:solidFill>
                            <a:schemeClr val="accent1"/>
                          </a:solidFill>
                        </a:rPr>
                        <a:t>qualificatio</a:t>
                      </a:r>
                      <a:r>
                        <a:rPr lang="fr-FR" sz="1400" dirty="0" smtClean="0">
                          <a:solidFill>
                            <a:schemeClr val="accent1"/>
                          </a:solidFill>
                        </a:rPr>
                        <a:t>n,  enseignement supérieur, éducation, culture»</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solidFill>
                        </a:rPr>
                        <a:t>« insertion</a:t>
                      </a:r>
                      <a:r>
                        <a:rPr lang="fr-FR" sz="1400" baseline="0" dirty="0" smtClean="0">
                          <a:solidFill>
                            <a:schemeClr val="accent1"/>
                          </a:solidFill>
                        </a:rPr>
                        <a:t> professionnelle »</a:t>
                      </a:r>
                      <a:endParaRPr lang="fr-FR" sz="1400" dirty="0" smtClean="0">
                        <a:solidFill>
                          <a:schemeClr val="accent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solidFill>
                        </a:rPr>
                        <a:t>« santé »</a:t>
                      </a:r>
                    </a:p>
                    <a:p>
                      <a:endParaRPr lang="fr-FR" sz="1400" dirty="0" smtClean="0">
                        <a:solidFill>
                          <a:schemeClr val="accent1"/>
                        </a:solidFill>
                      </a:endParaRPr>
                    </a:p>
                  </a:txBody>
                  <a:tcPr/>
                </a:tc>
              </a:tr>
            </a:tbl>
          </a:graphicData>
        </a:graphic>
      </p:graphicFrame>
      <p:graphicFrame>
        <p:nvGraphicFramePr>
          <p:cNvPr id="12" name="Tableau 11"/>
          <p:cNvGraphicFramePr>
            <a:graphicFrameLocks noGrp="1"/>
          </p:cNvGraphicFramePr>
          <p:nvPr/>
        </p:nvGraphicFramePr>
        <p:xfrm>
          <a:off x="7235825" y="692150"/>
          <a:ext cx="1512888" cy="6013450"/>
        </p:xfrm>
        <a:graphic>
          <a:graphicData uri="http://schemas.openxmlformats.org/drawingml/2006/table">
            <a:tbl>
              <a:tblPr firstRow="1" bandRow="1">
                <a:tableStyleId>{5C22544A-7EE6-4342-B048-85BDC9FD1C3A}</a:tableStyleId>
              </a:tblPr>
              <a:tblGrid>
                <a:gridCol w="1512168"/>
              </a:tblGrid>
              <a:tr h="805044">
                <a:tc>
                  <a:txBody>
                    <a:bodyPr/>
                    <a:lstStyle/>
                    <a:p>
                      <a:pPr algn="ctr"/>
                      <a:r>
                        <a:rPr lang="fr-FR" dirty="0" smtClean="0"/>
                        <a:t> </a:t>
                      </a:r>
                      <a:r>
                        <a:rPr lang="fr-FR" sz="1200" dirty="0" smtClean="0"/>
                        <a:t>Thématiques</a:t>
                      </a:r>
                      <a:r>
                        <a:rPr lang="fr-FR" sz="1200" baseline="0" dirty="0" smtClean="0"/>
                        <a:t> </a:t>
                      </a:r>
                      <a:r>
                        <a:rPr lang="fr-FR" sz="1200" dirty="0" smtClean="0"/>
                        <a:t>transversales ( à répartir dans les groupes )</a:t>
                      </a:r>
                      <a:endParaRPr lang="fr-FR" dirty="0"/>
                    </a:p>
                  </a:txBody>
                  <a:tcPr/>
                </a:tc>
              </a:tr>
              <a:tr h="5099612">
                <a:tc>
                  <a:txBody>
                    <a:bodyPr/>
                    <a:lstStyle/>
                    <a:p>
                      <a:pPr algn="ctr"/>
                      <a:endParaRPr lang="fr-FR" sz="1400" dirty="0" smtClean="0">
                        <a:solidFill>
                          <a:srgbClr val="00B050"/>
                        </a:solidFill>
                      </a:endParaRPr>
                    </a:p>
                    <a:p>
                      <a:pPr algn="ctr"/>
                      <a:r>
                        <a:rPr lang="fr-FR" sz="1400" dirty="0" smtClean="0">
                          <a:solidFill>
                            <a:srgbClr val="00B050"/>
                          </a:solidFill>
                        </a:rPr>
                        <a:t>Eau</a:t>
                      </a:r>
                    </a:p>
                    <a:p>
                      <a:pPr algn="ctr"/>
                      <a:endParaRPr lang="fr-FR" sz="1400" dirty="0" smtClean="0">
                        <a:solidFill>
                          <a:srgbClr val="00B050"/>
                        </a:solidFill>
                      </a:endParaRPr>
                    </a:p>
                    <a:p>
                      <a:pPr algn="ctr"/>
                      <a:r>
                        <a:rPr lang="fr-FR" sz="1400" dirty="0" smtClean="0">
                          <a:solidFill>
                            <a:srgbClr val="00B050"/>
                          </a:solidFill>
                        </a:rPr>
                        <a:t>Energie</a:t>
                      </a:r>
                    </a:p>
                    <a:p>
                      <a:pPr algn="ctr"/>
                      <a:endParaRPr lang="fr-FR" sz="1400" dirty="0" smtClean="0">
                        <a:solidFill>
                          <a:srgbClr val="00B050"/>
                        </a:solidFill>
                      </a:endParaRPr>
                    </a:p>
                    <a:p>
                      <a:pPr algn="ctr"/>
                      <a:r>
                        <a:rPr lang="fr-FR" sz="1400" dirty="0" smtClean="0">
                          <a:solidFill>
                            <a:srgbClr val="00B050"/>
                          </a:solidFill>
                        </a:rPr>
                        <a:t>Climat</a:t>
                      </a:r>
                    </a:p>
                    <a:p>
                      <a:pPr algn="ctr"/>
                      <a:endParaRPr lang="fr-FR" sz="1400" dirty="0" smtClean="0">
                        <a:solidFill>
                          <a:srgbClr val="00B050"/>
                        </a:solidFill>
                      </a:endParaRPr>
                    </a:p>
                    <a:p>
                      <a:pPr algn="ctr"/>
                      <a:r>
                        <a:rPr lang="fr-FR" sz="1400" dirty="0" smtClean="0">
                          <a:solidFill>
                            <a:srgbClr val="00B050"/>
                          </a:solidFill>
                        </a:rPr>
                        <a:t>Risques</a:t>
                      </a:r>
                    </a:p>
                    <a:p>
                      <a:pPr algn="ctr"/>
                      <a:endParaRPr lang="fr-FR" sz="1400" dirty="0" smtClean="0">
                        <a:solidFill>
                          <a:srgbClr val="00B050"/>
                        </a:solidFill>
                      </a:endParaRPr>
                    </a:p>
                    <a:p>
                      <a:pPr algn="ctr"/>
                      <a:r>
                        <a:rPr lang="fr-FR" sz="1400" dirty="0" smtClean="0">
                          <a:solidFill>
                            <a:srgbClr val="00B050"/>
                          </a:solidFill>
                        </a:rPr>
                        <a:t>Paysage</a:t>
                      </a:r>
                    </a:p>
                    <a:p>
                      <a:pPr algn="ctr"/>
                      <a:endParaRPr lang="fr-FR" sz="1400" dirty="0" smtClean="0">
                        <a:solidFill>
                          <a:srgbClr val="00B050"/>
                        </a:solidFill>
                      </a:endParaRPr>
                    </a:p>
                    <a:p>
                      <a:pPr algn="ctr"/>
                      <a:r>
                        <a:rPr lang="fr-FR" sz="1400" dirty="0" smtClean="0">
                          <a:solidFill>
                            <a:srgbClr val="00B050"/>
                          </a:solidFill>
                        </a:rPr>
                        <a:t>Biodiversité</a:t>
                      </a:r>
                    </a:p>
                    <a:p>
                      <a:pPr algn="ctr"/>
                      <a:endParaRPr lang="fr-FR" sz="1400" dirty="0" smtClean="0">
                        <a:solidFill>
                          <a:srgbClr val="00B050"/>
                        </a:solidFill>
                      </a:endParaRPr>
                    </a:p>
                    <a:p>
                      <a:pPr algn="ctr"/>
                      <a:endParaRPr lang="fr-FR" sz="1400" dirty="0" smtClean="0">
                        <a:solidFill>
                          <a:srgbClr val="00B050"/>
                        </a:solidFill>
                      </a:endParaRPr>
                    </a:p>
                    <a:p>
                      <a:pPr algn="ctr"/>
                      <a:endParaRPr lang="fr-FR" sz="1400" i="1" baseline="0" dirty="0" smtClean="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400" b="1" i="1" dirty="0" smtClean="0">
                          <a:solidFill>
                            <a:schemeClr val="tx2"/>
                          </a:solidFill>
                        </a:rPr>
                        <a:t>« Intégration</a:t>
                      </a:r>
                      <a:r>
                        <a:rPr lang="fr-FR" sz="1400" b="1" i="1" baseline="0" dirty="0" smtClean="0">
                          <a:solidFill>
                            <a:schemeClr val="tx2"/>
                          </a:solidFill>
                        </a:rPr>
                        <a:t>  </a:t>
                      </a:r>
                      <a:r>
                        <a:rPr lang="fr-FR" sz="1400" b="1" i="1" dirty="0" smtClean="0">
                          <a:solidFill>
                            <a:schemeClr val="tx2"/>
                          </a:solidFill>
                        </a:rPr>
                        <a:t>régionale »</a:t>
                      </a:r>
                    </a:p>
                    <a:p>
                      <a:pPr algn="ctr"/>
                      <a:r>
                        <a:rPr lang="fr-FR" sz="1400" i="1" baseline="0" dirty="0" smtClean="0">
                          <a:solidFill>
                            <a:srgbClr val="FF0000"/>
                          </a:solidFill>
                        </a:rPr>
                        <a:t> </a:t>
                      </a:r>
                      <a:endParaRPr lang="fr-FR" sz="1400" i="1" dirty="0" smtClean="0">
                        <a:solidFill>
                          <a:srgbClr val="FF0000"/>
                        </a:solidFill>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79388" y="587375"/>
          <a:ext cx="8785225" cy="6088063"/>
        </p:xfrm>
        <a:graphic>
          <a:graphicData uri="http://schemas.openxmlformats.org/drawingml/2006/table">
            <a:tbl>
              <a:tblPr>
                <a:tableStyleId>{616DA210-FB5B-4158-B5E0-FEB733F419BA}</a:tableStyleId>
              </a:tblPr>
              <a:tblGrid>
                <a:gridCol w="283857"/>
                <a:gridCol w="3513021"/>
                <a:gridCol w="1120866"/>
                <a:gridCol w="764228"/>
                <a:gridCol w="938908"/>
                <a:gridCol w="1193650"/>
                <a:gridCol w="465814"/>
                <a:gridCol w="504632"/>
              </a:tblGrid>
              <a:tr h="170422">
                <a:tc rowSpan="2" gridSpan="2">
                  <a:txBody>
                    <a:bodyPr/>
                    <a:lstStyle/>
                    <a:p>
                      <a:pPr algn="ctr" fontAlgn="ctr"/>
                      <a:r>
                        <a:rPr lang="fr-FR" sz="1050" u="none" strike="noStrike" dirty="0">
                          <a:effectLst/>
                        </a:rPr>
                        <a:t>Producteurs d'indicateurs</a:t>
                      </a:r>
                      <a:endParaRPr lang="fr-FR" sz="1050" b="0" i="0" u="none" strike="noStrike" dirty="0">
                        <a:solidFill>
                          <a:srgbClr val="000000"/>
                        </a:solidFill>
                        <a:effectLst/>
                        <a:latin typeface="Calibri"/>
                      </a:endParaRPr>
                    </a:p>
                  </a:txBody>
                  <a:tcPr marL="6813" marR="6813" marT="6813" marB="0" anchor="ctr">
                    <a:solidFill>
                      <a:schemeClr val="tx2">
                        <a:lumMod val="20000"/>
                        <a:lumOff val="80000"/>
                      </a:schemeClr>
                    </a:solidFill>
                  </a:tcPr>
                </a:tc>
                <a:tc rowSpan="2" hMerge="1">
                  <a:txBody>
                    <a:bodyPr/>
                    <a:lstStyle/>
                    <a:p>
                      <a:endParaRPr lang="fr-FR"/>
                    </a:p>
                  </a:txBody>
                  <a:tcPr/>
                </a:tc>
                <a:tc gridSpan="4">
                  <a:txBody>
                    <a:bodyPr/>
                    <a:lstStyle/>
                    <a:p>
                      <a:pPr algn="ctr" fontAlgn="b"/>
                      <a:r>
                        <a:rPr lang="fr-FR" sz="1050" u="none" strike="noStrike" dirty="0">
                          <a:effectLst/>
                        </a:rPr>
                        <a:t>Domaines/profils</a:t>
                      </a:r>
                      <a:endParaRPr lang="fr-FR" sz="1050" b="0" i="0" u="none" strike="noStrike" dirty="0">
                        <a:solidFill>
                          <a:srgbClr val="000000"/>
                        </a:solidFill>
                        <a:effectLst/>
                        <a:latin typeface="Calibri"/>
                      </a:endParaRPr>
                    </a:p>
                  </a:txBody>
                  <a:tcPr marL="6813" marR="6813" marT="6813" marB="0" anchor="b">
                    <a:solidFill>
                      <a:schemeClr val="tx2">
                        <a:lumMod val="20000"/>
                        <a:lumOff val="8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ctr" fontAlgn="ctr"/>
                      <a:r>
                        <a:rPr lang="fr-FR" sz="1050" u="none" strike="noStrike" dirty="0">
                          <a:effectLst/>
                        </a:rPr>
                        <a:t>Total</a:t>
                      </a:r>
                      <a:endParaRPr lang="fr-FR" sz="1050" b="1" i="0" u="none" strike="noStrike" dirty="0">
                        <a:solidFill>
                          <a:srgbClr val="000000"/>
                        </a:solidFill>
                        <a:effectLst/>
                        <a:latin typeface="Calibri"/>
                      </a:endParaRPr>
                    </a:p>
                    <a:p>
                      <a:pPr algn="l" fontAlgn="ctr"/>
                      <a:r>
                        <a:rPr lang="fr-FR" sz="1050" u="none" strike="noStrike" dirty="0">
                          <a:effectLst/>
                        </a:rPr>
                        <a:t> </a:t>
                      </a:r>
                      <a:endParaRPr lang="fr-FR" sz="1050" b="1" i="0" u="none" strike="noStrike" dirty="0">
                        <a:solidFill>
                          <a:srgbClr val="000000"/>
                        </a:solidFill>
                        <a:effectLst/>
                        <a:latin typeface="Calibri"/>
                      </a:endParaRPr>
                    </a:p>
                  </a:txBody>
                  <a:tcPr marL="6813" marR="6813" marT="6813" marB="0" anchor="ctr">
                    <a:solidFill>
                      <a:schemeClr val="tx2">
                        <a:lumMod val="20000"/>
                        <a:lumOff val="80000"/>
                      </a:schemeClr>
                    </a:solidFill>
                  </a:tcPr>
                </a:tc>
                <a:tc rowSpan="2">
                  <a:txBody>
                    <a:bodyPr/>
                    <a:lstStyle/>
                    <a:p>
                      <a:pPr algn="l" fontAlgn="ctr"/>
                      <a:r>
                        <a:rPr lang="fr-FR" sz="1050" u="none" strike="noStrike" dirty="0">
                          <a:effectLst/>
                        </a:rPr>
                        <a:t>%/ Total</a:t>
                      </a:r>
                      <a:endParaRPr lang="fr-FR" sz="1050" b="1" i="0" u="none" strike="noStrike" dirty="0">
                        <a:solidFill>
                          <a:srgbClr val="000000"/>
                        </a:solidFill>
                        <a:effectLst/>
                        <a:latin typeface="Calibri"/>
                      </a:endParaRPr>
                    </a:p>
                    <a:p>
                      <a:pPr algn="l" fontAlgn="ctr"/>
                      <a:r>
                        <a:rPr lang="fr-FR" sz="1050" u="none" strike="noStrike" dirty="0">
                          <a:effectLst/>
                        </a:rPr>
                        <a:t> </a:t>
                      </a:r>
                      <a:endParaRPr lang="fr-FR" sz="1050" b="1" i="0" u="none" strike="noStrike" dirty="0">
                        <a:solidFill>
                          <a:srgbClr val="000000"/>
                        </a:solidFill>
                        <a:effectLst/>
                        <a:latin typeface="Calibri"/>
                      </a:endParaRPr>
                    </a:p>
                  </a:txBody>
                  <a:tcPr marL="6813" marR="6813" marT="6813" marB="0" anchor="ctr">
                    <a:solidFill>
                      <a:schemeClr val="tx2">
                        <a:lumMod val="20000"/>
                        <a:lumOff val="80000"/>
                      </a:schemeClr>
                    </a:solidFill>
                  </a:tcPr>
                </a:tc>
              </a:tr>
              <a:tr h="334188">
                <a:tc gridSpan="2" vMerge="1">
                  <a:txBody>
                    <a:bodyPr/>
                    <a:lstStyle/>
                    <a:p>
                      <a:endParaRPr lang="fr-FR"/>
                    </a:p>
                  </a:txBody>
                  <a:tcPr/>
                </a:tc>
                <a:tc hMerge="1" vMerge="1">
                  <a:txBody>
                    <a:bodyPr/>
                    <a:lstStyle/>
                    <a:p>
                      <a:endParaRPr lang="fr-FR"/>
                    </a:p>
                  </a:txBody>
                  <a:tcPr/>
                </a:tc>
                <a:tc>
                  <a:txBody>
                    <a:bodyPr/>
                    <a:lstStyle/>
                    <a:p>
                      <a:pPr algn="ctr" fontAlgn="b"/>
                      <a:r>
                        <a:rPr lang="fr-FR" sz="1050" u="none" strike="noStrike" dirty="0">
                          <a:effectLst/>
                        </a:rPr>
                        <a:t>Enjeux  et dynamiques</a:t>
                      </a:r>
                      <a:endParaRPr lang="fr-FR" sz="1050" b="0" i="0" u="none" strike="noStrike" dirty="0">
                        <a:solidFill>
                          <a:srgbClr val="000000"/>
                        </a:solidFill>
                        <a:effectLst/>
                        <a:latin typeface="Calibri"/>
                      </a:endParaRPr>
                    </a:p>
                  </a:txBody>
                  <a:tcPr marL="6813" marR="6813" marT="6813" marB="0" anchor="b">
                    <a:solidFill>
                      <a:schemeClr val="tx2">
                        <a:lumMod val="20000"/>
                        <a:lumOff val="80000"/>
                      </a:schemeClr>
                    </a:solidFill>
                  </a:tcPr>
                </a:tc>
                <a:tc>
                  <a:txBody>
                    <a:bodyPr/>
                    <a:lstStyle/>
                    <a:p>
                      <a:pPr algn="ctr" fontAlgn="b"/>
                      <a:r>
                        <a:rPr lang="fr-FR" sz="1050" u="none" strike="noStrike" dirty="0">
                          <a:effectLst/>
                        </a:rPr>
                        <a:t>Profil sociétal</a:t>
                      </a:r>
                      <a:endParaRPr lang="fr-FR" sz="1050" b="0" i="0" u="none" strike="noStrike" dirty="0">
                        <a:solidFill>
                          <a:srgbClr val="000000"/>
                        </a:solidFill>
                        <a:effectLst/>
                        <a:latin typeface="Calibri"/>
                      </a:endParaRPr>
                    </a:p>
                  </a:txBody>
                  <a:tcPr marL="6813" marR="6813" marT="6813" marB="0" anchor="b">
                    <a:solidFill>
                      <a:schemeClr val="tx2">
                        <a:lumMod val="20000"/>
                        <a:lumOff val="80000"/>
                      </a:schemeClr>
                    </a:solidFill>
                  </a:tcPr>
                </a:tc>
                <a:tc>
                  <a:txBody>
                    <a:bodyPr/>
                    <a:lstStyle/>
                    <a:p>
                      <a:pPr algn="ctr" fontAlgn="b"/>
                      <a:r>
                        <a:rPr lang="fr-FR" sz="1050" u="none" strike="noStrike" dirty="0">
                          <a:effectLst/>
                        </a:rPr>
                        <a:t>Profil économique</a:t>
                      </a:r>
                      <a:endParaRPr lang="fr-FR" sz="1050" b="0" i="0" u="none" strike="noStrike" dirty="0">
                        <a:solidFill>
                          <a:srgbClr val="000000"/>
                        </a:solidFill>
                        <a:effectLst/>
                        <a:latin typeface="Calibri"/>
                      </a:endParaRPr>
                    </a:p>
                  </a:txBody>
                  <a:tcPr marL="6813" marR="6813" marT="6813" marB="0" anchor="b">
                    <a:solidFill>
                      <a:schemeClr val="tx2">
                        <a:lumMod val="20000"/>
                        <a:lumOff val="80000"/>
                      </a:schemeClr>
                    </a:solidFill>
                  </a:tcPr>
                </a:tc>
                <a:tc>
                  <a:txBody>
                    <a:bodyPr/>
                    <a:lstStyle/>
                    <a:p>
                      <a:pPr algn="ctr" fontAlgn="b"/>
                      <a:r>
                        <a:rPr lang="fr-FR" sz="1050" u="none" strike="noStrike" dirty="0">
                          <a:effectLst/>
                        </a:rPr>
                        <a:t>Profil environnemental</a:t>
                      </a:r>
                      <a:endParaRPr lang="fr-FR" sz="1050" b="0" i="0" u="none" strike="noStrike" dirty="0">
                        <a:solidFill>
                          <a:srgbClr val="000000"/>
                        </a:solidFill>
                        <a:effectLst/>
                        <a:latin typeface="Calibri"/>
                      </a:endParaRPr>
                    </a:p>
                  </a:txBody>
                  <a:tcPr marL="6813" marR="6813" marT="6813" marB="0" anchor="b">
                    <a:solidFill>
                      <a:schemeClr val="tx2">
                        <a:lumMod val="20000"/>
                        <a:lumOff val="80000"/>
                      </a:schemeClr>
                    </a:solidFill>
                  </a:tcPr>
                </a:tc>
                <a:tc vMerge="1">
                  <a:txBody>
                    <a:bodyPr/>
                    <a:lstStyle/>
                    <a:p>
                      <a:pPr algn="l" fontAlgn="ctr"/>
                      <a:endParaRPr lang="fr-FR" sz="1050" b="1" i="0" u="none" strike="noStrike" dirty="0">
                        <a:solidFill>
                          <a:srgbClr val="000000"/>
                        </a:solidFill>
                        <a:effectLst/>
                        <a:latin typeface="Calibri"/>
                      </a:endParaRPr>
                    </a:p>
                  </a:txBody>
                  <a:tcPr marL="6813" marR="6813" marT="6813" marB="0" anchor="ctr"/>
                </a:tc>
                <a:tc vMerge="1">
                  <a:txBody>
                    <a:bodyPr/>
                    <a:lstStyle/>
                    <a:p>
                      <a:pPr algn="l" fontAlgn="ctr"/>
                      <a:endParaRPr lang="fr-FR" sz="1050" b="1" i="0" u="none" strike="noStrike" dirty="0">
                        <a:solidFill>
                          <a:srgbClr val="000000"/>
                        </a:solidFill>
                        <a:effectLst/>
                        <a:latin typeface="Calibri"/>
                      </a:endParaRPr>
                    </a:p>
                  </a:txBody>
                  <a:tcPr marL="6813" marR="6813" marT="6813" marB="0" anchor="ctr"/>
                </a:tc>
              </a:tr>
              <a:tr h="170422">
                <a:tc>
                  <a:txBody>
                    <a:bodyPr/>
                    <a:lstStyle/>
                    <a:p>
                      <a:pPr algn="ctr" fontAlgn="b"/>
                      <a:r>
                        <a:rPr lang="fr-FR" sz="1050" u="none" strike="noStrike" dirty="0">
                          <a:effectLst/>
                        </a:rPr>
                        <a:t>1</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dirty="0">
                          <a:effectLst/>
                        </a:rPr>
                        <a:t>INSEE</a:t>
                      </a:r>
                      <a:endParaRPr lang="fr-FR" sz="1050" b="0" i="0" u="none" strike="noStrike" dirty="0">
                        <a:solidFill>
                          <a:srgbClr val="000000"/>
                        </a:solidFill>
                        <a:effectLst/>
                        <a:latin typeface="Calibri"/>
                      </a:endParaRPr>
                    </a:p>
                  </a:txBody>
                  <a:tcPr marL="6813" marR="6813" marT="6813" marB="0" anchor="b"/>
                </a:tc>
                <a:tc>
                  <a:txBody>
                    <a:bodyPr/>
                    <a:lstStyle/>
                    <a:p>
                      <a:pPr algn="ctr" fontAlgn="b"/>
                      <a:r>
                        <a:rPr lang="fr-FR" sz="1050" u="none" strike="noStrike">
                          <a:effectLst/>
                        </a:rPr>
                        <a:t>14</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20</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19</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54</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40,6</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dirty="0">
                          <a:effectLst/>
                        </a:rPr>
                        <a:t>2</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dirty="0">
                          <a:effectLst/>
                        </a:rPr>
                        <a:t>Eurostat</a:t>
                      </a:r>
                      <a:endParaRPr lang="fr-FR" sz="1050" b="0" i="0" u="none" strike="noStrike" dirty="0">
                        <a:solidFill>
                          <a:srgbClr val="000000"/>
                        </a:solidFill>
                        <a:effectLst/>
                        <a:latin typeface="Calibri"/>
                      </a:endParaRPr>
                    </a:p>
                  </a:txBody>
                  <a:tcPr marL="6813" marR="6813" marT="6813" marB="0" anchor="b"/>
                </a:tc>
                <a:tc>
                  <a:txBody>
                    <a:bodyPr/>
                    <a:lstStyle/>
                    <a:p>
                      <a:pPr algn="ctr" fontAlgn="b"/>
                      <a:r>
                        <a:rPr lang="fr-FR" sz="1050" u="none" strike="noStrike">
                          <a:effectLst/>
                        </a:rPr>
                        <a:t>7</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8</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15</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a:effectLst/>
                        </a:rPr>
                        <a:t>11,3</a:t>
                      </a:r>
                      <a:endParaRPr lang="fr-FR" sz="1050" b="1" i="0" u="none" strike="noStrike">
                        <a:solidFill>
                          <a:srgbClr val="000000"/>
                        </a:solidFill>
                        <a:effectLst/>
                        <a:latin typeface="Calibri"/>
                      </a:endParaRPr>
                    </a:p>
                  </a:txBody>
                  <a:tcPr marL="6813" marR="6813" marT="6813" marB="0" anchor="b"/>
                </a:tc>
              </a:tr>
              <a:tr h="334188">
                <a:tc>
                  <a:txBody>
                    <a:bodyPr/>
                    <a:lstStyle/>
                    <a:p>
                      <a:pPr algn="ctr" fontAlgn="b"/>
                      <a:r>
                        <a:rPr lang="fr-FR" sz="1050" u="none" strike="noStrike" dirty="0">
                          <a:effectLst/>
                        </a:rPr>
                        <a:t>3</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dirty="0">
                          <a:effectLst/>
                        </a:rPr>
                        <a:t>Département (Plan départemental de cohésion sociale, DDE, DDASS)</a:t>
                      </a:r>
                      <a:endParaRPr lang="fr-FR" sz="1050" b="0" i="0" u="none" strike="noStrike" dirty="0">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2</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3</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6</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4,5</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dirty="0">
                          <a:effectLst/>
                        </a:rPr>
                        <a:t>4</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dirty="0">
                          <a:effectLst/>
                        </a:rPr>
                        <a:t>Région (PRDF, PRERURE)</a:t>
                      </a:r>
                      <a:endParaRPr lang="fr-FR" sz="1050" b="0" i="0" u="none" strike="noStrike" dirty="0">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3</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5</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3,8</a:t>
                      </a:r>
                      <a:endParaRPr lang="fr-FR" sz="1050" b="1" i="0" u="none" strike="noStrike" dirty="0">
                        <a:solidFill>
                          <a:srgbClr val="000000"/>
                        </a:solidFill>
                        <a:effectLst/>
                        <a:latin typeface="Calibri"/>
                      </a:endParaRPr>
                    </a:p>
                  </a:txBody>
                  <a:tcPr marL="6813" marR="6813" marT="6813" marB="0" anchor="b"/>
                </a:tc>
              </a:tr>
              <a:tr h="334188">
                <a:tc>
                  <a:txBody>
                    <a:bodyPr/>
                    <a:lstStyle/>
                    <a:p>
                      <a:pPr algn="ctr" fontAlgn="b"/>
                      <a:r>
                        <a:rPr lang="fr-FR" sz="1050" u="none" strike="noStrike" dirty="0">
                          <a:effectLst/>
                        </a:rPr>
                        <a:t>5</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dirty="0">
                          <a:effectLst/>
                        </a:rPr>
                        <a:t>Agence pour l'observation de la Réunion, l'aménagement et l'habitat (AGORAH)</a:t>
                      </a:r>
                      <a:endParaRPr lang="fr-FR" sz="1050" b="0" i="0" u="none" strike="noStrike" dirty="0">
                        <a:solidFill>
                          <a:srgbClr val="000000"/>
                        </a:solidFill>
                        <a:effectLst/>
                        <a:latin typeface="Calibri"/>
                      </a:endParaRPr>
                    </a:p>
                  </a:txBody>
                  <a:tcPr marL="6813" marR="6813" marT="6813" marB="0" anchor="b"/>
                </a:tc>
                <a:tc>
                  <a:txBody>
                    <a:bodyPr/>
                    <a:lstStyle/>
                    <a:p>
                      <a:pPr algn="ctr" fontAlgn="b"/>
                      <a:r>
                        <a:rPr lang="fr-FR" sz="1050" u="none" strike="noStrike">
                          <a:effectLst/>
                        </a:rPr>
                        <a:t>2</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2</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5</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3,8</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dirty="0">
                          <a:effectLst/>
                        </a:rPr>
                        <a:t>6</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a:effectLst/>
                        </a:rPr>
                        <a:t>Douanes</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2</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3</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5</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3,8</a:t>
                      </a:r>
                      <a:endParaRPr lang="fr-FR" sz="1050" b="1" i="0" u="none" strike="noStrike" dirty="0">
                        <a:solidFill>
                          <a:srgbClr val="000000"/>
                        </a:solidFill>
                        <a:effectLst/>
                        <a:latin typeface="Calibri"/>
                      </a:endParaRPr>
                    </a:p>
                  </a:txBody>
                  <a:tcPr marL="6813" marR="6813" marT="6813" marB="0" anchor="b"/>
                </a:tc>
              </a:tr>
              <a:tr h="334188">
                <a:tc>
                  <a:txBody>
                    <a:bodyPr/>
                    <a:lstStyle/>
                    <a:p>
                      <a:pPr algn="ctr" fontAlgn="b"/>
                      <a:r>
                        <a:rPr lang="fr-FR" sz="1050" u="none" strike="noStrike">
                          <a:effectLst/>
                        </a:rPr>
                        <a:t>7</a:t>
                      </a:r>
                      <a:endParaRPr lang="fr-FR" sz="1050" b="0" i="0" u="none" strike="noStrike">
                        <a:solidFill>
                          <a:srgbClr val="000000"/>
                        </a:solidFill>
                        <a:effectLst/>
                        <a:latin typeface="Calibri"/>
                      </a:endParaRPr>
                    </a:p>
                  </a:txBody>
                  <a:tcPr marL="6813" marR="6813" marT="6813" marB="0" anchor="b">
                    <a:noFill/>
                  </a:tcPr>
                </a:tc>
                <a:tc>
                  <a:txBody>
                    <a:bodyPr/>
                    <a:lstStyle/>
                    <a:p>
                      <a:pPr algn="l" fontAlgn="b"/>
                      <a:r>
                        <a:rPr lang="fr-FR" sz="1050" u="none" strike="noStrike" dirty="0">
                          <a:effectLst/>
                        </a:rPr>
                        <a:t>Préfecture de La Réunion (Direction de la Mer Sud Océan Indien)</a:t>
                      </a:r>
                      <a:endParaRPr lang="fr-FR" sz="1050" b="0" i="0" u="none" strike="noStrike" dirty="0">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5</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5</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3,8</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a:effectLst/>
                        </a:rPr>
                        <a:t>8</a:t>
                      </a:r>
                      <a:endParaRPr lang="fr-FR" sz="1050" b="0" i="0" u="none" strike="noStrike">
                        <a:solidFill>
                          <a:srgbClr val="000000"/>
                        </a:solidFill>
                        <a:effectLst/>
                        <a:latin typeface="Calibri"/>
                      </a:endParaRPr>
                    </a:p>
                  </a:txBody>
                  <a:tcPr marL="6813" marR="6813" marT="6813" marB="0" anchor="b">
                    <a:noFill/>
                  </a:tcPr>
                </a:tc>
                <a:tc>
                  <a:txBody>
                    <a:bodyPr/>
                    <a:lstStyle/>
                    <a:p>
                      <a:pPr algn="l" fontAlgn="b"/>
                      <a:r>
                        <a:rPr lang="fr-FR" sz="1050" u="none" strike="noStrike" dirty="0">
                          <a:effectLst/>
                        </a:rPr>
                        <a:t>Direction régional de l'environnement (DIREN) de La Réunion</a:t>
                      </a:r>
                      <a:endParaRPr lang="fr-FR" sz="1050" b="0" i="0" u="none" strike="noStrike" dirty="0">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5</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5</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3,8</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a:effectLst/>
                        </a:rPr>
                        <a:t>9</a:t>
                      </a:r>
                      <a:endParaRPr lang="fr-FR" sz="1050" b="0" i="0" u="none" strike="noStrike">
                        <a:solidFill>
                          <a:srgbClr val="000000"/>
                        </a:solidFill>
                        <a:effectLst/>
                        <a:latin typeface="Calibri"/>
                      </a:endParaRPr>
                    </a:p>
                  </a:txBody>
                  <a:tcPr marL="6813" marR="6813" marT="6813" marB="0" anchor="b">
                    <a:noFill/>
                  </a:tcPr>
                </a:tc>
                <a:tc>
                  <a:txBody>
                    <a:bodyPr/>
                    <a:lstStyle/>
                    <a:p>
                      <a:pPr algn="l" fontAlgn="b"/>
                      <a:r>
                        <a:rPr lang="fr-FR" sz="1050" u="none" strike="noStrike" dirty="0">
                          <a:effectLst/>
                        </a:rPr>
                        <a:t>Rectorat</a:t>
                      </a:r>
                      <a:endParaRPr lang="fr-FR" sz="1050" b="0" i="0" u="none" strike="noStrike" dirty="0">
                        <a:solidFill>
                          <a:srgbClr val="000000"/>
                        </a:solidFill>
                        <a:effectLst/>
                        <a:latin typeface="Calibri"/>
                      </a:endParaRPr>
                    </a:p>
                  </a:txBody>
                  <a:tcPr marL="6813" marR="6813" marT="6813" marB="0" anchor="b"/>
                </a:tc>
                <a:tc>
                  <a:txBody>
                    <a:bodyPr/>
                    <a:lstStyle/>
                    <a:p>
                      <a:pPr algn="ctr" fontAlgn="b"/>
                      <a:r>
                        <a:rPr lang="fr-FR" sz="1050" u="none" strike="noStrike">
                          <a:effectLst/>
                        </a:rPr>
                        <a:t>2</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2</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4</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3,0</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a:effectLst/>
                        </a:rPr>
                        <a:t>10</a:t>
                      </a:r>
                      <a:endParaRPr lang="fr-FR" sz="1050" b="0" i="0" u="none" strike="noStrike">
                        <a:solidFill>
                          <a:srgbClr val="000000"/>
                        </a:solidFill>
                        <a:effectLst/>
                        <a:latin typeface="Calibri"/>
                      </a:endParaRPr>
                    </a:p>
                  </a:txBody>
                  <a:tcPr marL="6813" marR="6813" marT="6813" marB="0" anchor="b">
                    <a:noFill/>
                  </a:tcPr>
                </a:tc>
                <a:tc>
                  <a:txBody>
                    <a:bodyPr/>
                    <a:lstStyle/>
                    <a:p>
                      <a:pPr algn="l" fontAlgn="b"/>
                      <a:r>
                        <a:rPr lang="fr-FR" sz="1050" u="none" strike="noStrike" dirty="0">
                          <a:effectLst/>
                        </a:rPr>
                        <a:t>IEDOM</a:t>
                      </a:r>
                      <a:endParaRPr lang="fr-FR" sz="1050" b="0" i="0" u="none" strike="noStrike" dirty="0">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2</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4</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3,0</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a:effectLst/>
                        </a:rPr>
                        <a:t>11</a:t>
                      </a:r>
                      <a:endParaRPr lang="fr-FR" sz="1050" b="0" i="0" u="none" strike="noStrike">
                        <a:solidFill>
                          <a:srgbClr val="000000"/>
                        </a:solidFill>
                        <a:effectLst/>
                        <a:latin typeface="Calibri"/>
                      </a:endParaRPr>
                    </a:p>
                  </a:txBody>
                  <a:tcPr marL="6813" marR="6813" marT="6813" marB="0" anchor="b">
                    <a:noFill/>
                  </a:tcPr>
                </a:tc>
                <a:tc>
                  <a:txBody>
                    <a:bodyPr/>
                    <a:lstStyle/>
                    <a:p>
                      <a:pPr algn="l" fontAlgn="b"/>
                      <a:r>
                        <a:rPr lang="fr-FR" sz="1050" u="none" strike="noStrike" dirty="0">
                          <a:effectLst/>
                        </a:rPr>
                        <a:t>DRAM (Direction régionale des affaires maritimes)</a:t>
                      </a:r>
                      <a:endParaRPr lang="fr-FR" sz="1050" b="0" i="0" u="none" strike="noStrike" dirty="0">
                        <a:solidFill>
                          <a:srgbClr val="000000"/>
                        </a:solidFill>
                        <a:effectLst/>
                        <a:latin typeface="Calibri"/>
                      </a:endParaRPr>
                    </a:p>
                  </a:txBody>
                  <a:tcPr marL="6813" marR="6813" marT="6813" marB="0" anchor="b"/>
                </a:tc>
                <a:tc>
                  <a:txBody>
                    <a:bodyPr/>
                    <a:lstStyle/>
                    <a:p>
                      <a:pPr algn="ctr" fontAlgn="b"/>
                      <a:r>
                        <a:rPr lang="fr-FR" sz="1050" u="none" strike="noStrike">
                          <a:effectLst/>
                        </a:rPr>
                        <a:t>3</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3</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2,3</a:t>
                      </a:r>
                      <a:endParaRPr lang="fr-FR" sz="1050" b="1" i="0" u="none" strike="noStrike" dirty="0">
                        <a:solidFill>
                          <a:srgbClr val="000000"/>
                        </a:solidFill>
                        <a:effectLst/>
                        <a:latin typeface="Calibri"/>
                      </a:endParaRPr>
                    </a:p>
                  </a:txBody>
                  <a:tcPr marL="6813" marR="6813" marT="6813" marB="0" anchor="b"/>
                </a:tc>
              </a:tr>
              <a:tr h="334188">
                <a:tc>
                  <a:txBody>
                    <a:bodyPr/>
                    <a:lstStyle/>
                    <a:p>
                      <a:pPr algn="ctr" fontAlgn="b"/>
                      <a:r>
                        <a:rPr lang="fr-FR" sz="1050" u="none" strike="noStrike" dirty="0">
                          <a:effectLst/>
                        </a:rPr>
                        <a:t>12</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dirty="0">
                          <a:effectLst/>
                        </a:rPr>
                        <a:t>Direction Régionale de l'Industrie, de la Recherche et de l'Environnement de la Réunion (DRIRE)</a:t>
                      </a:r>
                      <a:endParaRPr lang="fr-FR" sz="1050" b="0" i="0" u="none" strike="noStrike" dirty="0">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3</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3</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2,3</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dirty="0">
                          <a:effectLst/>
                        </a:rPr>
                        <a:t>13</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a:effectLst/>
                        </a:rPr>
                        <a:t>Chambre des métiers et de l'artisanat</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2</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3</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2,3</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dirty="0">
                          <a:effectLst/>
                        </a:rPr>
                        <a:t>14</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a:effectLst/>
                        </a:rPr>
                        <a:t>Aéroports</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2</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1,5</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dirty="0">
                          <a:effectLst/>
                        </a:rPr>
                        <a:t>15</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a:effectLst/>
                        </a:rPr>
                        <a:t>EDF</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2</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2</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1,5</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dirty="0">
                          <a:effectLst/>
                        </a:rPr>
                        <a:t>16</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a:effectLst/>
                        </a:rPr>
                        <a:t>Ministère de l'Education nationale</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2</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2</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1,5</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dirty="0">
                          <a:effectLst/>
                        </a:rPr>
                        <a:t>17</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a:effectLst/>
                        </a:rPr>
                        <a:t>DRASS (Direction régionale des affaires sanitaires et sociales)</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0,8</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dirty="0">
                          <a:effectLst/>
                        </a:rPr>
                        <a:t>18</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a:effectLst/>
                        </a:rPr>
                        <a:t>Université de La Réunion</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0,8</a:t>
                      </a:r>
                      <a:endParaRPr lang="fr-FR" sz="1050" b="1" i="0" u="none" strike="noStrike" dirty="0">
                        <a:solidFill>
                          <a:srgbClr val="000000"/>
                        </a:solidFill>
                        <a:effectLst/>
                        <a:latin typeface="Calibri"/>
                      </a:endParaRPr>
                    </a:p>
                  </a:txBody>
                  <a:tcPr marL="6813" marR="6813" marT="6813" marB="0" anchor="b"/>
                </a:tc>
              </a:tr>
              <a:tr h="334188">
                <a:tc>
                  <a:txBody>
                    <a:bodyPr/>
                    <a:lstStyle/>
                    <a:p>
                      <a:pPr algn="ctr" fontAlgn="b"/>
                      <a:r>
                        <a:rPr lang="fr-FR" sz="1050" u="none" strike="noStrike" dirty="0">
                          <a:effectLst/>
                        </a:rPr>
                        <a:t>19</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a:effectLst/>
                        </a:rPr>
                        <a:t>Comités Régionaux pour l’Information Économique et Sociale (CRIES)</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0,8</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dirty="0">
                          <a:effectLst/>
                        </a:rPr>
                        <a:t>20</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a:effectLst/>
                        </a:rPr>
                        <a:t>CARIF-OREF de La Réunion</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0,8</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dirty="0">
                          <a:effectLst/>
                        </a:rPr>
                        <a:t>21</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a:effectLst/>
                        </a:rPr>
                        <a:t>CCIR</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0,8</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dirty="0">
                          <a:effectLst/>
                        </a:rPr>
                        <a:t>22</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a:effectLst/>
                        </a:rPr>
                        <a:t>Ministère des Finances, service des impôts</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0,8</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dirty="0">
                          <a:effectLst/>
                        </a:rPr>
                        <a:t>23</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a:effectLst/>
                        </a:rPr>
                        <a:t>Caisse nationale des allocations familiales</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0,8</a:t>
                      </a:r>
                      <a:endParaRPr lang="fr-FR" sz="1050" b="1" i="0" u="none" strike="noStrike" dirty="0">
                        <a:solidFill>
                          <a:srgbClr val="000000"/>
                        </a:solidFill>
                        <a:effectLst/>
                        <a:latin typeface="Calibri"/>
                      </a:endParaRPr>
                    </a:p>
                  </a:txBody>
                  <a:tcPr marL="6813" marR="6813" marT="6813" marB="0" anchor="b"/>
                </a:tc>
              </a:tr>
              <a:tr h="334188">
                <a:tc>
                  <a:txBody>
                    <a:bodyPr/>
                    <a:lstStyle/>
                    <a:p>
                      <a:pPr algn="ctr" fontAlgn="b"/>
                      <a:r>
                        <a:rPr lang="fr-FR" sz="1050" u="none" strike="noStrike" dirty="0">
                          <a:effectLst/>
                        </a:rPr>
                        <a:t>24</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a:effectLst/>
                        </a:rPr>
                        <a:t>Direction de l'Alimentation, de l'Agriculture et de la Forêt (Département)</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0,8</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dirty="0">
                          <a:effectLst/>
                        </a:rPr>
                        <a:t>25</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a:effectLst/>
                        </a:rPr>
                        <a:t>Coopérative des producteurs de porcs</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0,8</a:t>
                      </a:r>
                      <a:endParaRPr lang="fr-FR" sz="1050" b="1" i="0" u="none" strike="noStrike" dirty="0">
                        <a:solidFill>
                          <a:srgbClr val="000000"/>
                        </a:solidFill>
                        <a:effectLst/>
                        <a:latin typeface="Calibri"/>
                      </a:endParaRPr>
                    </a:p>
                  </a:txBody>
                  <a:tcPr marL="6813" marR="6813" marT="6813" marB="0" anchor="b"/>
                </a:tc>
              </a:tr>
              <a:tr h="170422">
                <a:tc>
                  <a:txBody>
                    <a:bodyPr/>
                    <a:lstStyle/>
                    <a:p>
                      <a:pPr algn="ctr" fontAlgn="b"/>
                      <a:r>
                        <a:rPr lang="fr-FR" sz="1050" u="none" strike="noStrike" dirty="0">
                          <a:effectLst/>
                        </a:rPr>
                        <a:t>26</a:t>
                      </a:r>
                      <a:endParaRPr lang="fr-FR" sz="1050" b="0" i="0" u="none" strike="noStrike" dirty="0">
                        <a:solidFill>
                          <a:srgbClr val="000000"/>
                        </a:solidFill>
                        <a:effectLst/>
                        <a:latin typeface="Calibri"/>
                      </a:endParaRPr>
                    </a:p>
                  </a:txBody>
                  <a:tcPr marL="6813" marR="6813" marT="6813" marB="0" anchor="b">
                    <a:noFill/>
                  </a:tcPr>
                </a:tc>
                <a:tc>
                  <a:txBody>
                    <a:bodyPr/>
                    <a:lstStyle/>
                    <a:p>
                      <a:pPr algn="l" fontAlgn="b"/>
                      <a:r>
                        <a:rPr lang="fr-FR" sz="1050" u="none" strike="noStrike">
                          <a:effectLst/>
                        </a:rPr>
                        <a:t>France Télécom</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1</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u="none" strike="noStrike">
                          <a:effectLst/>
                        </a:rPr>
                        <a:t> </a:t>
                      </a:r>
                      <a:endParaRPr lang="fr-FR" sz="1050" b="0" i="0" u="none" strike="noStrike">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0,8</a:t>
                      </a:r>
                      <a:endParaRPr lang="fr-FR" sz="1050" b="1" i="0" u="none" strike="noStrike" dirty="0">
                        <a:solidFill>
                          <a:srgbClr val="000000"/>
                        </a:solidFill>
                        <a:effectLst/>
                        <a:latin typeface="Calibri"/>
                      </a:endParaRPr>
                    </a:p>
                  </a:txBody>
                  <a:tcPr marL="6813" marR="6813" marT="6813" marB="0" anchor="b"/>
                </a:tc>
              </a:tr>
              <a:tr h="170422">
                <a:tc>
                  <a:txBody>
                    <a:bodyPr/>
                    <a:lstStyle/>
                    <a:p>
                      <a:pPr algn="l" fontAlgn="b"/>
                      <a:r>
                        <a:rPr lang="fr-FR" sz="1050" u="none" strike="noStrike" dirty="0">
                          <a:effectLst/>
                        </a:rPr>
                        <a:t> </a:t>
                      </a:r>
                      <a:endParaRPr lang="fr-FR" sz="1050" b="0" i="0" u="none" strike="noStrike" dirty="0">
                        <a:solidFill>
                          <a:srgbClr val="000000"/>
                        </a:solidFill>
                        <a:effectLst/>
                        <a:latin typeface="Calibri"/>
                      </a:endParaRPr>
                    </a:p>
                  </a:txBody>
                  <a:tcPr marL="6813" marR="6813" marT="6813" marB="0" anchor="b"/>
                </a:tc>
                <a:tc>
                  <a:txBody>
                    <a:bodyPr/>
                    <a:lstStyle/>
                    <a:p>
                      <a:pPr algn="l" fontAlgn="b"/>
                      <a:r>
                        <a:rPr lang="fr-FR" sz="1050" b="1" u="none" strike="noStrike" dirty="0">
                          <a:effectLst/>
                        </a:rPr>
                        <a:t>Total</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39</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39</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40</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15</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133</a:t>
                      </a:r>
                      <a:endParaRPr lang="fr-FR" sz="1050" b="1" i="0" u="none" strike="noStrike" dirty="0">
                        <a:solidFill>
                          <a:srgbClr val="000000"/>
                        </a:solidFill>
                        <a:effectLst/>
                        <a:latin typeface="Calibri"/>
                      </a:endParaRPr>
                    </a:p>
                  </a:txBody>
                  <a:tcPr marL="6813" marR="6813" marT="6813" marB="0" anchor="b"/>
                </a:tc>
                <a:tc>
                  <a:txBody>
                    <a:bodyPr/>
                    <a:lstStyle/>
                    <a:p>
                      <a:pPr algn="ctr" fontAlgn="b"/>
                      <a:r>
                        <a:rPr lang="fr-FR" sz="1050" b="1" u="none" strike="noStrike" dirty="0">
                          <a:effectLst/>
                        </a:rPr>
                        <a:t>100</a:t>
                      </a:r>
                      <a:endParaRPr lang="fr-FR" sz="1050" b="1" i="0" u="none" strike="noStrike" dirty="0">
                        <a:solidFill>
                          <a:srgbClr val="000000"/>
                        </a:solidFill>
                        <a:effectLst/>
                        <a:latin typeface="Calibri"/>
                      </a:endParaRPr>
                    </a:p>
                  </a:txBody>
                  <a:tcPr marL="6813" marR="6813" marT="6813" marB="0" anchor="b"/>
                </a:tc>
              </a:tr>
            </a:tbl>
          </a:graphicData>
        </a:graphic>
      </p:graphicFrame>
      <p:sp>
        <p:nvSpPr>
          <p:cNvPr id="53513" name="ZoneTexte 2"/>
          <p:cNvSpPr txBox="1">
            <a:spLocks noChangeArrowheads="1"/>
          </p:cNvSpPr>
          <p:nvPr/>
        </p:nvSpPr>
        <p:spPr bwMode="auto">
          <a:xfrm>
            <a:off x="179388" y="193675"/>
            <a:ext cx="8785225" cy="369888"/>
          </a:xfrm>
          <a:prstGeom prst="rect">
            <a:avLst/>
          </a:prstGeom>
          <a:noFill/>
          <a:ln w="9525">
            <a:noFill/>
            <a:miter lim="800000"/>
            <a:headEnd/>
            <a:tailEnd/>
          </a:ln>
        </p:spPr>
        <p:txBody>
          <a:bodyPr>
            <a:spAutoFit/>
          </a:bodyPr>
          <a:lstStyle/>
          <a:p>
            <a:pPr algn="ctr"/>
            <a:r>
              <a:rPr lang="fr-FR" b="1" u="sng"/>
              <a:t>Synthèse des producteurs d’indicateurs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8456804A-8635-4874-AF05-8708E1B3F21F}" type="slidenum">
              <a:rPr lang="fr-FR" smtClean="0"/>
              <a:pPr>
                <a:defRPr/>
              </a:pPr>
              <a:t>14</a:t>
            </a:fld>
            <a:endParaRPr lang="fr-FR"/>
          </a:p>
        </p:txBody>
      </p:sp>
      <p:sp>
        <p:nvSpPr>
          <p:cNvPr id="54274" name="ZoneTexte 2"/>
          <p:cNvSpPr txBox="1">
            <a:spLocks noChangeArrowheads="1"/>
          </p:cNvSpPr>
          <p:nvPr/>
        </p:nvSpPr>
        <p:spPr bwMode="auto">
          <a:xfrm>
            <a:off x="3492500" y="2916238"/>
            <a:ext cx="1871663" cy="368300"/>
          </a:xfrm>
          <a:prstGeom prst="rect">
            <a:avLst/>
          </a:prstGeom>
          <a:noFill/>
          <a:ln w="9525">
            <a:noFill/>
            <a:miter lim="800000"/>
            <a:headEnd/>
            <a:tailEnd/>
          </a:ln>
        </p:spPr>
        <p:txBody>
          <a:bodyPr>
            <a:spAutoFit/>
          </a:bodyPr>
          <a:lstStyle/>
          <a:p>
            <a:pPr algn="ctr"/>
            <a:r>
              <a:rPr lang="fr-FR"/>
              <a:t>FIN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7ABF0360-1CE1-4FD1-9A41-C2EE00578D27}" type="slidenum">
              <a:rPr lang="fr-FR"/>
              <a:pPr>
                <a:defRPr/>
              </a:pPr>
              <a:t>2</a:t>
            </a:fld>
            <a:endParaRPr lang="fr-FR"/>
          </a:p>
        </p:txBody>
      </p:sp>
      <p:sp>
        <p:nvSpPr>
          <p:cNvPr id="8" name="Rectangle 7"/>
          <p:cNvSpPr/>
          <p:nvPr/>
        </p:nvSpPr>
        <p:spPr>
          <a:xfrm>
            <a:off x="5292725" y="2781300"/>
            <a:ext cx="4537075" cy="13033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3" name="Rectangle 12"/>
          <p:cNvSpPr/>
          <p:nvPr/>
        </p:nvSpPr>
        <p:spPr>
          <a:xfrm>
            <a:off x="3995738" y="836613"/>
            <a:ext cx="4968875" cy="1871662"/>
          </a:xfrm>
          <a:prstGeom prst="rect">
            <a:avLst/>
          </a:prstGeom>
          <a:ln>
            <a:solidFill>
              <a:schemeClr val="tx2">
                <a:lumMod val="60000"/>
                <a:lumOff val="40000"/>
              </a:schemeClr>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196648" tIns="12700" rIns="71120" bIns="12700" spcCol="1270"/>
          <a:lstStyle/>
          <a:p>
            <a:pPr marL="57150" lvl="1" indent="-57150" algn="just" defTabSz="444500" fontAlgn="auto">
              <a:lnSpc>
                <a:spcPct val="114000"/>
              </a:lnSpc>
              <a:spcAft>
                <a:spcPct val="20000"/>
              </a:spcAft>
              <a:buFontTx/>
              <a:buChar char="••"/>
              <a:defRPr/>
            </a:pPr>
            <a:endParaRPr lang="fr-FR" sz="1400" b="1" dirty="0">
              <a:solidFill>
                <a:schemeClr val="tx2">
                  <a:lumMod val="75000"/>
                </a:schemeClr>
              </a:solidFill>
              <a:cs typeface="Arial" pitchFamily="34" charset="0"/>
            </a:endParaRPr>
          </a:p>
          <a:p>
            <a:pPr marL="57150" lvl="1" indent="-57150" algn="just" defTabSz="444500" fontAlgn="auto">
              <a:lnSpc>
                <a:spcPct val="114000"/>
              </a:lnSpc>
              <a:spcAft>
                <a:spcPct val="20000"/>
              </a:spcAft>
              <a:buFontTx/>
              <a:buChar char="••"/>
              <a:defRPr/>
            </a:pPr>
            <a:r>
              <a:rPr lang="fr-FR" sz="1400" b="1" dirty="0">
                <a:solidFill>
                  <a:schemeClr val="tx2">
                    <a:lumMod val="75000"/>
                  </a:schemeClr>
                </a:solidFill>
                <a:cs typeface="Arial" pitchFamily="34" charset="0"/>
              </a:rPr>
              <a:t>Un diagnostic dynamique </a:t>
            </a:r>
            <a:r>
              <a:rPr lang="fr-FR" sz="1400" dirty="0">
                <a:solidFill>
                  <a:schemeClr val="tx2">
                    <a:lumMod val="75000"/>
                  </a:schemeClr>
                </a:solidFill>
                <a:cs typeface="Arial" pitchFamily="34" charset="0"/>
              </a:rPr>
              <a:t>du territoire,</a:t>
            </a:r>
          </a:p>
          <a:p>
            <a:pPr marL="57150" lvl="1" indent="-57150" defTabSz="444500" fontAlgn="auto">
              <a:lnSpc>
                <a:spcPct val="114000"/>
              </a:lnSpc>
              <a:spcAft>
                <a:spcPct val="20000"/>
              </a:spcAft>
              <a:buFontTx/>
              <a:buChar char="••"/>
              <a:defRPr/>
            </a:pPr>
            <a:r>
              <a:rPr lang="fr-FR" sz="1400" b="1" dirty="0">
                <a:solidFill>
                  <a:schemeClr val="tx2">
                    <a:lumMod val="75000"/>
                  </a:schemeClr>
                </a:solidFill>
                <a:cs typeface="Arial" pitchFamily="34" charset="0"/>
              </a:rPr>
              <a:t>L’identification des enjeux</a:t>
            </a:r>
            <a:endParaRPr lang="fr-FR" sz="1400" dirty="0">
              <a:solidFill>
                <a:schemeClr val="tx2">
                  <a:lumMod val="75000"/>
                </a:schemeClr>
              </a:solidFill>
              <a:cs typeface="Arial" pitchFamily="34" charset="0"/>
            </a:endParaRPr>
          </a:p>
          <a:p>
            <a:pPr marL="57150" lvl="1" indent="-57150" algn="just" defTabSz="444500" fontAlgn="auto">
              <a:lnSpc>
                <a:spcPct val="114000"/>
              </a:lnSpc>
              <a:spcAft>
                <a:spcPct val="20000"/>
              </a:spcAft>
              <a:buFontTx/>
              <a:buChar char="••"/>
              <a:defRPr/>
            </a:pPr>
            <a:r>
              <a:rPr lang="fr-FR" sz="1400" b="1" dirty="0">
                <a:solidFill>
                  <a:schemeClr val="tx2">
                    <a:lumMod val="75000"/>
                  </a:schemeClr>
                </a:solidFill>
                <a:cs typeface="Arial" pitchFamily="34" charset="0"/>
              </a:rPr>
              <a:t>La mise en lumière des dynamiques </a:t>
            </a:r>
            <a:r>
              <a:rPr lang="fr-FR" sz="1400" dirty="0">
                <a:solidFill>
                  <a:schemeClr val="tx2">
                    <a:lumMod val="75000"/>
                  </a:schemeClr>
                </a:solidFill>
                <a:cs typeface="Arial" pitchFamily="34" charset="0"/>
              </a:rPr>
              <a:t>selon les entrées sectorielles ou territoriales</a:t>
            </a:r>
          </a:p>
          <a:p>
            <a:pPr marL="57150" lvl="1" indent="-57150" algn="just" defTabSz="444500" fontAlgn="auto">
              <a:lnSpc>
                <a:spcPct val="114000"/>
              </a:lnSpc>
              <a:spcAft>
                <a:spcPct val="20000"/>
              </a:spcAft>
              <a:buFontTx/>
              <a:buChar char="••"/>
              <a:defRPr/>
            </a:pPr>
            <a:r>
              <a:rPr lang="fr-FR" sz="1400" dirty="0">
                <a:solidFill>
                  <a:schemeClr val="tx2">
                    <a:lumMod val="75000"/>
                  </a:schemeClr>
                </a:solidFill>
                <a:cs typeface="Arial" pitchFamily="34" charset="0"/>
              </a:rPr>
              <a:t> La synthèse des </a:t>
            </a:r>
            <a:r>
              <a:rPr lang="fr-FR" sz="1400" b="1" dirty="0">
                <a:solidFill>
                  <a:schemeClr val="tx2">
                    <a:lumMod val="75000"/>
                  </a:schemeClr>
                </a:solidFill>
                <a:cs typeface="Arial" pitchFamily="34" charset="0"/>
              </a:rPr>
              <a:t>atouts, faiblesses, opportunités et menaces </a:t>
            </a:r>
          </a:p>
          <a:p>
            <a:pPr marL="57150" lvl="1" indent="-57150" algn="just" defTabSz="444500" fontAlgn="auto">
              <a:lnSpc>
                <a:spcPct val="114000"/>
              </a:lnSpc>
              <a:spcAft>
                <a:spcPct val="20000"/>
              </a:spcAft>
              <a:buFontTx/>
              <a:buChar char="••"/>
              <a:defRPr/>
            </a:pPr>
            <a:endParaRPr lang="fr-FR" sz="1400" b="1" dirty="0">
              <a:solidFill>
                <a:schemeClr val="tx2">
                  <a:lumMod val="75000"/>
                </a:schemeClr>
              </a:solidFill>
              <a:cs typeface="Arial" pitchFamily="34" charset="0"/>
            </a:endParaRPr>
          </a:p>
        </p:txBody>
      </p:sp>
      <p:sp>
        <p:nvSpPr>
          <p:cNvPr id="14" name="Rectangle 13"/>
          <p:cNvSpPr/>
          <p:nvPr/>
        </p:nvSpPr>
        <p:spPr>
          <a:xfrm>
            <a:off x="3995738" y="2844800"/>
            <a:ext cx="4968875" cy="2168525"/>
          </a:xfrm>
          <a:prstGeom prst="rect">
            <a:avLst/>
          </a:prstGeom>
          <a:ln>
            <a:solidFill>
              <a:schemeClr val="tx2">
                <a:lumMod val="75000"/>
              </a:schemeClr>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196648" tIns="12700" rIns="71120" bIns="12700" spcCol="1270"/>
          <a:lstStyle/>
          <a:p>
            <a:pPr marL="57150" lvl="1" indent="-57150" algn="just" defTabSz="444500" fontAlgn="auto">
              <a:lnSpc>
                <a:spcPct val="114000"/>
              </a:lnSpc>
              <a:spcAft>
                <a:spcPct val="20000"/>
              </a:spcAft>
              <a:buFontTx/>
              <a:buChar char="••"/>
              <a:defRPr/>
            </a:pPr>
            <a:r>
              <a:rPr lang="fr-FR" sz="1400" b="1" dirty="0">
                <a:solidFill>
                  <a:schemeClr val="tx2">
                    <a:lumMod val="75000"/>
                  </a:schemeClr>
                </a:solidFill>
                <a:cs typeface="Arial" pitchFamily="34" charset="0"/>
              </a:rPr>
              <a:t>L'animation de la concertation </a:t>
            </a:r>
            <a:r>
              <a:rPr lang="fr-FR" sz="1400" dirty="0">
                <a:solidFill>
                  <a:schemeClr val="tx2">
                    <a:lumMod val="75000"/>
                  </a:schemeClr>
                </a:solidFill>
                <a:cs typeface="Arial" pitchFamily="34" charset="0"/>
              </a:rPr>
              <a:t>et de la production commune</a:t>
            </a:r>
          </a:p>
          <a:p>
            <a:pPr marL="57150" lvl="1" indent="-57150" algn="just" defTabSz="444500" fontAlgn="auto">
              <a:lnSpc>
                <a:spcPct val="114000"/>
              </a:lnSpc>
              <a:spcAft>
                <a:spcPct val="20000"/>
              </a:spcAft>
              <a:buFontTx/>
              <a:buChar char="••"/>
              <a:defRPr/>
            </a:pPr>
            <a:r>
              <a:rPr lang="fr-FR" sz="1400" dirty="0">
                <a:solidFill>
                  <a:schemeClr val="tx2">
                    <a:lumMod val="75000"/>
                  </a:schemeClr>
                </a:solidFill>
                <a:cs typeface="Arial" pitchFamily="34" charset="0"/>
              </a:rPr>
              <a:t>La déclinaison du </a:t>
            </a:r>
            <a:r>
              <a:rPr lang="fr-FR" sz="1400" b="1" dirty="0">
                <a:solidFill>
                  <a:schemeClr val="tx2">
                    <a:lumMod val="75000"/>
                  </a:schemeClr>
                </a:solidFill>
                <a:cs typeface="Arial" pitchFamily="34" charset="0"/>
              </a:rPr>
              <a:t>diagnostic actualisé en thématiques prioritaires, l'élaboration d'une stratégie et de maquettes </a:t>
            </a:r>
            <a:r>
              <a:rPr lang="fr-FR" sz="1400" dirty="0">
                <a:solidFill>
                  <a:schemeClr val="tx2">
                    <a:lumMod val="75000"/>
                  </a:schemeClr>
                </a:solidFill>
                <a:cs typeface="Arial" pitchFamily="34" charset="0"/>
              </a:rPr>
              <a:t>pour les priorités 2014-2020</a:t>
            </a:r>
          </a:p>
          <a:p>
            <a:pPr marL="57150" lvl="1" indent="-57150" algn="just" defTabSz="444500" fontAlgn="auto">
              <a:lnSpc>
                <a:spcPct val="114000"/>
              </a:lnSpc>
              <a:spcAft>
                <a:spcPct val="20000"/>
              </a:spcAft>
              <a:buFontTx/>
              <a:buChar char="••"/>
              <a:defRPr/>
            </a:pPr>
            <a:r>
              <a:rPr lang="fr-FR" sz="1400" dirty="0">
                <a:solidFill>
                  <a:schemeClr val="tx2">
                    <a:lumMod val="75000"/>
                  </a:schemeClr>
                </a:solidFill>
                <a:cs typeface="Arial" pitchFamily="34" charset="0"/>
              </a:rPr>
              <a:t>L'animation d'un </a:t>
            </a:r>
            <a:r>
              <a:rPr lang="fr-FR" sz="1400" b="1" dirty="0">
                <a:solidFill>
                  <a:schemeClr val="tx2">
                    <a:lumMod val="75000"/>
                  </a:schemeClr>
                </a:solidFill>
                <a:cs typeface="Arial" pitchFamily="34" charset="0"/>
              </a:rPr>
              <a:t>processus de production </a:t>
            </a:r>
            <a:r>
              <a:rPr lang="fr-FR" sz="1400" dirty="0">
                <a:solidFill>
                  <a:schemeClr val="tx2">
                    <a:lumMod val="75000"/>
                  </a:schemeClr>
                </a:solidFill>
                <a:cs typeface="Arial" pitchFamily="34" charset="0"/>
              </a:rPr>
              <a:t>de synthèses et de fiches-mesures,</a:t>
            </a:r>
          </a:p>
          <a:p>
            <a:pPr marL="57150" lvl="1" indent="-57150" algn="just" defTabSz="444500" fontAlgn="auto">
              <a:lnSpc>
                <a:spcPct val="114000"/>
              </a:lnSpc>
              <a:spcAft>
                <a:spcPct val="20000"/>
              </a:spcAft>
              <a:buFontTx/>
              <a:buChar char="••"/>
              <a:defRPr/>
            </a:pPr>
            <a:r>
              <a:rPr lang="fr-FR" sz="1400" dirty="0">
                <a:solidFill>
                  <a:schemeClr val="tx2">
                    <a:lumMod val="75000"/>
                  </a:schemeClr>
                </a:solidFill>
                <a:cs typeface="Arial" pitchFamily="34" charset="0"/>
              </a:rPr>
              <a:t>La </a:t>
            </a:r>
            <a:r>
              <a:rPr lang="fr-FR" sz="1400" b="1" dirty="0">
                <a:solidFill>
                  <a:schemeClr val="tx2">
                    <a:lumMod val="75000"/>
                  </a:schemeClr>
                </a:solidFill>
                <a:cs typeface="Arial" pitchFamily="34" charset="0"/>
              </a:rPr>
              <a:t>capitalisation et la mise en forme des contributions </a:t>
            </a:r>
            <a:r>
              <a:rPr lang="fr-FR" sz="1400" dirty="0">
                <a:solidFill>
                  <a:schemeClr val="tx2">
                    <a:lumMod val="75000"/>
                  </a:schemeClr>
                </a:solidFill>
                <a:cs typeface="Arial" pitchFamily="34" charset="0"/>
              </a:rPr>
              <a:t>du partenariat</a:t>
            </a:r>
          </a:p>
          <a:p>
            <a:pPr marL="57150" lvl="1" indent="-57150" algn="just" defTabSz="444500" fontAlgn="auto">
              <a:spcAft>
                <a:spcPct val="20000"/>
              </a:spcAft>
              <a:buFontTx/>
              <a:buChar char="••"/>
              <a:defRPr/>
            </a:pPr>
            <a:endParaRPr lang="fr-FR" sz="1400" dirty="0">
              <a:solidFill>
                <a:schemeClr val="tx2">
                  <a:lumMod val="75000"/>
                </a:schemeClr>
              </a:solidFill>
              <a:cs typeface="Arial" pitchFamily="34" charset="0"/>
            </a:endParaRPr>
          </a:p>
        </p:txBody>
      </p:sp>
      <p:sp>
        <p:nvSpPr>
          <p:cNvPr id="15" name="Rectangle 14"/>
          <p:cNvSpPr/>
          <p:nvPr/>
        </p:nvSpPr>
        <p:spPr>
          <a:xfrm>
            <a:off x="3995738" y="5232400"/>
            <a:ext cx="4968875" cy="1076325"/>
          </a:xfrm>
          <a:prstGeom prst="rect">
            <a:avLst/>
          </a:prstGeom>
          <a:ln>
            <a:solidFill>
              <a:schemeClr val="tx2">
                <a:lumMod val="50000"/>
              </a:schemeClr>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196648" tIns="12700" rIns="71120" bIns="12700" spcCol="1270"/>
          <a:lstStyle/>
          <a:p>
            <a:pPr marL="57150" lvl="1" indent="-57150" algn="just" defTabSz="444500" fontAlgn="auto">
              <a:lnSpc>
                <a:spcPct val="114000"/>
              </a:lnSpc>
              <a:spcAft>
                <a:spcPct val="20000"/>
              </a:spcAft>
              <a:buFontTx/>
              <a:buChar char="••"/>
              <a:defRPr/>
            </a:pPr>
            <a:r>
              <a:rPr lang="fr-FR" sz="1400" dirty="0">
                <a:solidFill>
                  <a:schemeClr val="accent1">
                    <a:lumMod val="50000"/>
                  </a:schemeClr>
                </a:solidFill>
                <a:cs typeface="Arial" pitchFamily="34" charset="0"/>
              </a:rPr>
              <a:t> Réponse aux demandes de </a:t>
            </a:r>
            <a:r>
              <a:rPr lang="fr-FR" sz="1400" b="1" dirty="0">
                <a:solidFill>
                  <a:schemeClr val="accent1">
                    <a:lumMod val="50000"/>
                  </a:schemeClr>
                </a:solidFill>
                <a:cs typeface="Arial" pitchFamily="34" charset="0"/>
              </a:rPr>
              <a:t>compléments d'information, </a:t>
            </a:r>
            <a:r>
              <a:rPr lang="fr-FR" sz="1400" dirty="0">
                <a:solidFill>
                  <a:schemeClr val="accent1">
                    <a:lumMod val="50000"/>
                  </a:schemeClr>
                </a:solidFill>
                <a:cs typeface="Arial" pitchFamily="34" charset="0"/>
              </a:rPr>
              <a:t>d'analyses exprimées par la Commission européenne </a:t>
            </a:r>
          </a:p>
          <a:p>
            <a:pPr marL="57150" lvl="1" indent="-57150" algn="just" defTabSz="444500" fontAlgn="auto">
              <a:lnSpc>
                <a:spcPct val="114000"/>
              </a:lnSpc>
              <a:spcAft>
                <a:spcPct val="20000"/>
              </a:spcAft>
              <a:buFontTx/>
              <a:buChar char="••"/>
              <a:defRPr/>
            </a:pPr>
            <a:r>
              <a:rPr lang="fr-FR" sz="1400" dirty="0">
                <a:solidFill>
                  <a:schemeClr val="accent1">
                    <a:lumMod val="50000"/>
                  </a:schemeClr>
                </a:solidFill>
                <a:cs typeface="Arial" pitchFamily="34" charset="0"/>
              </a:rPr>
              <a:t> </a:t>
            </a:r>
            <a:r>
              <a:rPr lang="fr-FR" sz="1400" b="1" dirty="0">
                <a:solidFill>
                  <a:schemeClr val="accent1">
                    <a:lumMod val="50000"/>
                  </a:schemeClr>
                </a:solidFill>
                <a:cs typeface="Arial" pitchFamily="34" charset="0"/>
              </a:rPr>
              <a:t>Développement des analyses et des focus</a:t>
            </a:r>
            <a:r>
              <a:rPr lang="fr-FR" sz="1400" dirty="0">
                <a:solidFill>
                  <a:schemeClr val="accent1">
                    <a:lumMod val="50000"/>
                  </a:schemeClr>
                </a:solidFill>
                <a:cs typeface="Arial" pitchFamily="34" charset="0"/>
              </a:rPr>
              <a:t>, en appui au Comité de Concertation, en tant que de besoin.</a:t>
            </a:r>
          </a:p>
          <a:p>
            <a:pPr marL="57150" lvl="1" indent="-57150" algn="just" defTabSz="444500" fontAlgn="auto">
              <a:spcAft>
                <a:spcPct val="20000"/>
              </a:spcAft>
              <a:buFontTx/>
              <a:buChar char="••"/>
              <a:defRPr/>
            </a:pPr>
            <a:endParaRPr lang="fr-FR" sz="1400" dirty="0">
              <a:solidFill>
                <a:schemeClr val="accent1">
                  <a:lumMod val="50000"/>
                </a:schemeClr>
              </a:solidFill>
              <a:cs typeface="Arial" pitchFamily="34" charset="0"/>
            </a:endParaRPr>
          </a:p>
        </p:txBody>
      </p:sp>
      <p:grpSp>
        <p:nvGrpSpPr>
          <p:cNvPr id="16" name="Groupe 15"/>
          <p:cNvGrpSpPr>
            <a:grpSpLocks/>
          </p:cNvGrpSpPr>
          <p:nvPr/>
        </p:nvGrpSpPr>
        <p:grpSpPr bwMode="auto">
          <a:xfrm>
            <a:off x="250825" y="1597025"/>
            <a:ext cx="3384550" cy="608013"/>
            <a:chOff x="0" y="0"/>
            <a:chExt cx="4032448" cy="608408"/>
          </a:xfrm>
        </p:grpSpPr>
        <p:sp>
          <p:nvSpPr>
            <p:cNvPr id="17" name="Rectangle à coins arrondis 16"/>
            <p:cNvSpPr/>
            <p:nvPr/>
          </p:nvSpPr>
          <p:spPr>
            <a:xfrm>
              <a:off x="0" y="0"/>
              <a:ext cx="4032448" cy="608408"/>
            </a:xfrm>
            <a:prstGeom prst="roundRect">
              <a:avLst/>
            </a:prstGeom>
            <a:solidFill>
              <a:schemeClr val="tx2">
                <a:lumMod val="40000"/>
                <a:lumOff val="60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8" name="Rectangle 17"/>
            <p:cNvSpPr/>
            <p:nvPr/>
          </p:nvSpPr>
          <p:spPr>
            <a:xfrm>
              <a:off x="30262" y="30183"/>
              <a:ext cx="3971923" cy="548043"/>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fontAlgn="auto">
                <a:lnSpc>
                  <a:spcPct val="114000"/>
                </a:lnSpc>
                <a:spcAft>
                  <a:spcPts val="0"/>
                </a:spcAft>
                <a:defRPr/>
              </a:pPr>
              <a:r>
                <a:rPr lang="fr-FR" sz="1600" b="1" dirty="0"/>
                <a:t>Phase 1 - Avant projet de diagnostic territorial</a:t>
              </a:r>
              <a:endParaRPr lang="fr-FR" sz="1600" dirty="0">
                <a:latin typeface="Arial" pitchFamily="34" charset="0"/>
                <a:cs typeface="Arial" pitchFamily="34" charset="0"/>
              </a:endParaRPr>
            </a:p>
          </p:txBody>
        </p:sp>
      </p:grpSp>
      <p:grpSp>
        <p:nvGrpSpPr>
          <p:cNvPr id="19" name="Groupe 18"/>
          <p:cNvGrpSpPr>
            <a:grpSpLocks/>
          </p:cNvGrpSpPr>
          <p:nvPr/>
        </p:nvGrpSpPr>
        <p:grpSpPr bwMode="auto">
          <a:xfrm>
            <a:off x="250825" y="2924175"/>
            <a:ext cx="3457575" cy="1217613"/>
            <a:chOff x="0" y="1472049"/>
            <a:chExt cx="4032448" cy="1216800"/>
          </a:xfrm>
        </p:grpSpPr>
        <p:sp>
          <p:nvSpPr>
            <p:cNvPr id="20" name="Rectangle à coins arrondis 19"/>
            <p:cNvSpPr/>
            <p:nvPr/>
          </p:nvSpPr>
          <p:spPr>
            <a:xfrm>
              <a:off x="0" y="1472049"/>
              <a:ext cx="4032448" cy="1216800"/>
            </a:xfrm>
            <a:prstGeom prst="roundRect">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21" name="Rectangle 20"/>
            <p:cNvSpPr/>
            <p:nvPr/>
          </p:nvSpPr>
          <p:spPr>
            <a:xfrm>
              <a:off x="59246" y="1530748"/>
              <a:ext cx="3913955" cy="1099402"/>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fontAlgn="auto">
                <a:lnSpc>
                  <a:spcPct val="114000"/>
                </a:lnSpc>
                <a:spcAft>
                  <a:spcPct val="35000"/>
                </a:spcAft>
                <a:defRPr/>
              </a:pPr>
              <a:r>
                <a:rPr lang="fr-FR" sz="1600" b="1" dirty="0"/>
                <a:t>Phase 2  - Avants projets de la stratégie intégrée </a:t>
              </a:r>
              <a:r>
                <a:rPr lang="fr-FR" sz="1600" b="1" dirty="0" err="1"/>
                <a:t>plurifonds</a:t>
              </a:r>
              <a:r>
                <a:rPr lang="fr-FR" sz="1600" b="1" dirty="0"/>
                <a:t>  et des programmes opérationnels 2014-2020 de La Réunion</a:t>
              </a:r>
              <a:endParaRPr lang="fr-FR" sz="1600" b="1" dirty="0">
                <a:latin typeface="Arial" pitchFamily="34" charset="0"/>
                <a:cs typeface="Arial" pitchFamily="34" charset="0"/>
              </a:endParaRPr>
            </a:p>
          </p:txBody>
        </p:sp>
      </p:grpSp>
      <p:grpSp>
        <p:nvGrpSpPr>
          <p:cNvPr id="22" name="Groupe 21"/>
          <p:cNvGrpSpPr>
            <a:grpSpLocks/>
          </p:cNvGrpSpPr>
          <p:nvPr/>
        </p:nvGrpSpPr>
        <p:grpSpPr bwMode="auto">
          <a:xfrm>
            <a:off x="250825" y="5092700"/>
            <a:ext cx="3384550" cy="1216025"/>
            <a:chOff x="0" y="3997619"/>
            <a:chExt cx="4032448" cy="1216800"/>
          </a:xfrm>
        </p:grpSpPr>
        <p:sp>
          <p:nvSpPr>
            <p:cNvPr id="23" name="Rectangle à coins arrondis 22"/>
            <p:cNvSpPr/>
            <p:nvPr/>
          </p:nvSpPr>
          <p:spPr>
            <a:xfrm>
              <a:off x="0" y="3997619"/>
              <a:ext cx="4032448" cy="1216800"/>
            </a:xfrm>
            <a:prstGeom prst="roundRect">
              <a:avLst/>
            </a:prstGeom>
            <a:solidFill>
              <a:schemeClr val="tx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24" name="Rectangle 23"/>
            <p:cNvSpPr/>
            <p:nvPr/>
          </p:nvSpPr>
          <p:spPr>
            <a:xfrm>
              <a:off x="58634" y="4056394"/>
              <a:ext cx="3915182" cy="1099250"/>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fontAlgn="auto">
                <a:lnSpc>
                  <a:spcPct val="114000"/>
                </a:lnSpc>
                <a:spcAft>
                  <a:spcPct val="35000"/>
                </a:spcAft>
                <a:defRPr/>
              </a:pPr>
              <a:r>
                <a:rPr lang="fr-FR" sz="1600" b="1" dirty="0"/>
                <a:t>Phase 3 - Finalisation de la stratégie intégrée </a:t>
              </a:r>
              <a:r>
                <a:rPr lang="fr-FR" sz="1600" b="1" dirty="0" err="1"/>
                <a:t>plurifonds</a:t>
              </a:r>
              <a:r>
                <a:rPr lang="fr-FR" sz="1600" b="1" dirty="0"/>
                <a:t> et des programmes opérationnels 2014-2020 de La Réunion</a:t>
              </a:r>
              <a:endParaRPr lang="fr-FR" sz="1600" dirty="0">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box(in)">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ox(in)">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box(in)">
                                      <p:cBhvr>
                                        <p:cTn id="3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C351645B-EECE-4845-9DCB-5330DA21558E}" type="slidenum">
              <a:rPr lang="fr-FR"/>
              <a:pPr>
                <a:defRPr/>
              </a:pPr>
              <a:t>3</a:t>
            </a:fld>
            <a:endParaRPr lang="fr-FR"/>
          </a:p>
        </p:txBody>
      </p:sp>
      <p:grpSp>
        <p:nvGrpSpPr>
          <p:cNvPr id="3" name="Groupe 2"/>
          <p:cNvGrpSpPr>
            <a:grpSpLocks/>
          </p:cNvGrpSpPr>
          <p:nvPr/>
        </p:nvGrpSpPr>
        <p:grpSpPr bwMode="auto">
          <a:xfrm>
            <a:off x="250825" y="1196975"/>
            <a:ext cx="1225550" cy="5256213"/>
            <a:chOff x="0" y="0"/>
            <a:chExt cx="4032448" cy="608408"/>
          </a:xfrm>
        </p:grpSpPr>
        <p:sp>
          <p:nvSpPr>
            <p:cNvPr id="4" name="Rectangle à coins arrondis 3"/>
            <p:cNvSpPr/>
            <p:nvPr/>
          </p:nvSpPr>
          <p:spPr>
            <a:xfrm>
              <a:off x="0" y="0"/>
              <a:ext cx="4032448" cy="608408"/>
            </a:xfrm>
            <a:prstGeom prst="roundRect">
              <a:avLst/>
            </a:prstGeom>
            <a:solidFill>
              <a:schemeClr val="tx2">
                <a:lumMod val="40000"/>
                <a:lumOff val="60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5" name="Rectangle 4"/>
            <p:cNvSpPr/>
            <p:nvPr/>
          </p:nvSpPr>
          <p:spPr>
            <a:xfrm>
              <a:off x="31340" y="29768"/>
              <a:ext cx="3969767" cy="548872"/>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fontAlgn="auto">
                <a:lnSpc>
                  <a:spcPct val="114000"/>
                </a:lnSpc>
                <a:spcAft>
                  <a:spcPts val="0"/>
                </a:spcAft>
                <a:defRPr/>
              </a:pPr>
              <a:r>
                <a:rPr lang="fr-FR" sz="1600" b="1" dirty="0"/>
                <a:t>Phase 1 </a:t>
              </a:r>
            </a:p>
            <a:p>
              <a:pPr algn="ctr" defTabSz="711200" fontAlgn="auto">
                <a:lnSpc>
                  <a:spcPct val="114000"/>
                </a:lnSpc>
                <a:spcAft>
                  <a:spcPts val="0"/>
                </a:spcAft>
                <a:defRPr/>
              </a:pPr>
              <a:r>
                <a:rPr lang="fr-FR" sz="1600" b="1" dirty="0"/>
                <a:t>Avant projet de diagnostic territorial</a:t>
              </a:r>
              <a:endParaRPr lang="fr-FR" sz="1600" dirty="0">
                <a:latin typeface="Arial" pitchFamily="34" charset="0"/>
                <a:cs typeface="Arial" pitchFamily="34" charset="0"/>
              </a:endParaRPr>
            </a:p>
          </p:txBody>
        </p:sp>
      </p:grpSp>
      <p:sp>
        <p:nvSpPr>
          <p:cNvPr id="14337" name="Rectangle 1"/>
          <p:cNvSpPr>
            <a:spLocks noChangeArrowheads="1"/>
          </p:cNvSpPr>
          <p:nvPr/>
        </p:nvSpPr>
        <p:spPr bwMode="auto">
          <a:xfrm>
            <a:off x="1692275" y="1174750"/>
            <a:ext cx="1295400" cy="1169988"/>
          </a:xfrm>
          <a:prstGeom prst="rect">
            <a:avLst/>
          </a:prstGeom>
          <a:noFill/>
          <a:ln w="9525">
            <a:noFill/>
            <a:miter lim="800000"/>
            <a:headEnd/>
            <a:tailEnd/>
          </a:ln>
        </p:spPr>
        <p:txBody>
          <a:bodyPr anchor="ctr">
            <a:spAutoFit/>
          </a:bodyPr>
          <a:lstStyle/>
          <a:p>
            <a:pPr algn="just"/>
            <a:r>
              <a:rPr lang="fr-FR" sz="1400" b="1" i="1">
                <a:solidFill>
                  <a:srgbClr val="53548A"/>
                </a:solidFill>
                <a:latin typeface="Calibri" pitchFamily="34" charset="0"/>
                <a:ea typeface="Times New Roman" pitchFamily="18" charset="0"/>
                <a:cs typeface="Arial" charset="0"/>
              </a:rPr>
              <a:t>Volet quantitatif et factuel de l’état du territoire </a:t>
            </a:r>
            <a:endParaRPr lang="fr-FR" sz="3200">
              <a:latin typeface="Calibri" pitchFamily="34" charset="0"/>
              <a:ea typeface="Times New Roman" pitchFamily="18" charset="0"/>
              <a:cs typeface="Arial" charset="0"/>
            </a:endParaRPr>
          </a:p>
        </p:txBody>
      </p:sp>
      <p:sp>
        <p:nvSpPr>
          <p:cNvPr id="14338" name="Rectangle 2"/>
          <p:cNvSpPr>
            <a:spLocks noChangeArrowheads="1"/>
          </p:cNvSpPr>
          <p:nvPr/>
        </p:nvSpPr>
        <p:spPr bwMode="auto">
          <a:xfrm>
            <a:off x="1692275" y="2889250"/>
            <a:ext cx="1223963" cy="1600200"/>
          </a:xfrm>
          <a:prstGeom prst="rect">
            <a:avLst/>
          </a:prstGeom>
          <a:noFill/>
          <a:ln w="9525">
            <a:noFill/>
            <a:miter lim="800000"/>
            <a:headEnd/>
            <a:tailEnd/>
          </a:ln>
        </p:spPr>
        <p:txBody>
          <a:bodyPr anchor="ctr">
            <a:spAutoFit/>
          </a:bodyPr>
          <a:lstStyle/>
          <a:p>
            <a:pPr algn="just"/>
            <a:r>
              <a:rPr lang="fr-FR" sz="1400" b="1" i="1">
                <a:solidFill>
                  <a:srgbClr val="53548A"/>
                </a:solidFill>
                <a:latin typeface="Calibri" pitchFamily="34" charset="0"/>
                <a:ea typeface="Times New Roman" pitchFamily="18" charset="0"/>
                <a:cs typeface="Arial" charset="0"/>
              </a:rPr>
              <a:t>Volet qualitatif et appréciatif de l’état du territoire : 25 à 30 entretiens</a:t>
            </a:r>
            <a:endParaRPr lang="fr-FR" sz="3200">
              <a:latin typeface="Calibri" pitchFamily="34" charset="0"/>
              <a:ea typeface="Times New Roman" pitchFamily="18" charset="0"/>
              <a:cs typeface="Arial" charset="0"/>
            </a:endParaRPr>
          </a:p>
        </p:txBody>
      </p:sp>
      <p:sp>
        <p:nvSpPr>
          <p:cNvPr id="14339" name="Rectangle 3"/>
          <p:cNvSpPr>
            <a:spLocks noChangeArrowheads="1"/>
          </p:cNvSpPr>
          <p:nvPr/>
        </p:nvSpPr>
        <p:spPr bwMode="auto">
          <a:xfrm>
            <a:off x="1692275" y="5092700"/>
            <a:ext cx="1366838" cy="1169988"/>
          </a:xfrm>
          <a:prstGeom prst="rect">
            <a:avLst/>
          </a:prstGeom>
          <a:noFill/>
          <a:ln w="9525">
            <a:noFill/>
            <a:miter lim="800000"/>
            <a:headEnd/>
            <a:tailEnd/>
          </a:ln>
        </p:spPr>
        <p:txBody>
          <a:bodyPr anchor="ctr">
            <a:spAutoFit/>
          </a:bodyPr>
          <a:lstStyle/>
          <a:p>
            <a:pPr algn="just"/>
            <a:r>
              <a:rPr lang="fr-FR" sz="1400" b="1" i="1">
                <a:solidFill>
                  <a:srgbClr val="53548A"/>
                </a:solidFill>
                <a:latin typeface="Calibri" pitchFamily="34" charset="0"/>
                <a:ea typeface="Times New Roman" pitchFamily="18" charset="0"/>
                <a:cs typeface="Arial" charset="0"/>
              </a:rPr>
              <a:t>La qualification des enjeux en analyse  AFOM :   7 groupes de travail</a:t>
            </a:r>
            <a:endParaRPr lang="fr-FR" sz="3200">
              <a:latin typeface="Calibri" pitchFamily="34" charset="0"/>
              <a:ea typeface="Times New Roman" pitchFamily="18" charset="0"/>
              <a:cs typeface="Arial" charset="0"/>
            </a:endParaRPr>
          </a:p>
        </p:txBody>
      </p:sp>
      <p:sp>
        <p:nvSpPr>
          <p:cNvPr id="14340" name="Rectangle 4"/>
          <p:cNvSpPr>
            <a:spLocks noChangeArrowheads="1"/>
          </p:cNvSpPr>
          <p:nvPr/>
        </p:nvSpPr>
        <p:spPr bwMode="auto">
          <a:xfrm>
            <a:off x="3276600" y="830263"/>
            <a:ext cx="5327650" cy="1662112"/>
          </a:xfrm>
          <a:prstGeom prst="rect">
            <a:avLst/>
          </a:prstGeom>
          <a:solidFill>
            <a:schemeClr val="bg1">
              <a:lumMod val="95000"/>
            </a:schemeClr>
          </a:solidFill>
          <a:ln w="9525">
            <a:solidFill>
              <a:srgbClr val="FF0000"/>
            </a:solidFill>
            <a:miter lim="800000"/>
            <a:headEnd/>
            <a:tailEnd/>
          </a:ln>
          <a:effectLst/>
        </p:spPr>
        <p:txBody>
          <a:bodyPr anchor="ctr">
            <a:spAutoFit/>
          </a:bodyPr>
          <a:lstStyle/>
          <a:p>
            <a:pPr algn="just">
              <a:buFontTx/>
              <a:buChar char="•"/>
              <a:defRPr/>
            </a:pPr>
            <a:r>
              <a:rPr lang="fr-FR" sz="1400" b="1" dirty="0">
                <a:solidFill>
                  <a:srgbClr val="1F497D"/>
                </a:solidFill>
                <a:latin typeface="+mn-lt"/>
                <a:ea typeface="Times New Roman" pitchFamily="18" charset="0"/>
                <a:cs typeface="Arial" pitchFamily="34" charset="0"/>
              </a:rPr>
              <a:t>actualiser les données du profil régional de La Réunion</a:t>
            </a:r>
          </a:p>
          <a:p>
            <a:pPr algn="just">
              <a:buFontTx/>
              <a:buChar char="•"/>
              <a:defRPr/>
            </a:pPr>
            <a:endParaRPr lang="fr-FR" sz="1400" dirty="0">
              <a:latin typeface="+mn-lt"/>
              <a:cs typeface="Arial" pitchFamily="34" charset="0"/>
            </a:endParaRPr>
          </a:p>
          <a:p>
            <a:pPr algn="just" eaLnBrk="0" hangingPunct="0">
              <a:buFontTx/>
              <a:buChar char="•"/>
              <a:defRPr/>
            </a:pPr>
            <a:r>
              <a:rPr lang="fr-FR" sz="1400" b="1" dirty="0">
                <a:solidFill>
                  <a:srgbClr val="1F497D"/>
                </a:solidFill>
                <a:latin typeface="+mn-lt"/>
                <a:ea typeface="Times New Roman" pitchFamily="18" charset="0"/>
                <a:cs typeface="Arial" pitchFamily="34" charset="0"/>
              </a:rPr>
              <a:t>comparer les évolutions récentes aux tendances antérieures</a:t>
            </a:r>
            <a:r>
              <a:rPr lang="fr-FR" sz="1400" dirty="0">
                <a:solidFill>
                  <a:srgbClr val="1F497D"/>
                </a:solidFill>
                <a:latin typeface="+mn-lt"/>
                <a:ea typeface="Times New Roman" pitchFamily="18" charset="0"/>
                <a:cs typeface="Arial" pitchFamily="34" charset="0"/>
              </a:rPr>
              <a:t> </a:t>
            </a:r>
          </a:p>
          <a:p>
            <a:pPr algn="just" eaLnBrk="0" hangingPunct="0">
              <a:buFontTx/>
              <a:buChar char="•"/>
              <a:defRPr/>
            </a:pPr>
            <a:endParaRPr lang="fr-FR" sz="1400" dirty="0">
              <a:solidFill>
                <a:srgbClr val="1F497D"/>
              </a:solidFill>
              <a:latin typeface="+mn-lt"/>
              <a:ea typeface="Times New Roman" pitchFamily="18" charset="0"/>
              <a:cs typeface="Arial" pitchFamily="34" charset="0"/>
            </a:endParaRPr>
          </a:p>
          <a:p>
            <a:pPr algn="just" eaLnBrk="0" hangingPunct="0">
              <a:buFontTx/>
              <a:buChar char="•"/>
              <a:defRPr/>
            </a:pPr>
            <a:r>
              <a:rPr lang="fr-FR" sz="1400" b="1" dirty="0">
                <a:solidFill>
                  <a:srgbClr val="1F497D"/>
                </a:solidFill>
                <a:latin typeface="+mn-lt"/>
                <a:ea typeface="Calibri" pitchFamily="34" charset="0"/>
                <a:cs typeface="Arial" pitchFamily="34" charset="0"/>
              </a:rPr>
              <a:t> définir les objectifs thématiques et les priorités communautaires sur lesquelles opérer la concentration thématique attendue et évaluer leur pertinence et leur cohérence </a:t>
            </a:r>
            <a:r>
              <a:rPr lang="fr-FR" sz="1400" b="1" i="1" dirty="0">
                <a:solidFill>
                  <a:srgbClr val="1F497D"/>
                </a:solidFill>
                <a:latin typeface="+mn-lt"/>
                <a:ea typeface="Calibri" pitchFamily="34" charset="0"/>
                <a:cs typeface="Arial" pitchFamily="34" charset="0"/>
              </a:rPr>
              <a:t>ex ante </a:t>
            </a:r>
          </a:p>
        </p:txBody>
      </p:sp>
      <p:sp>
        <p:nvSpPr>
          <p:cNvPr id="14341" name="Rectangle 5"/>
          <p:cNvSpPr>
            <a:spLocks noChangeArrowheads="1"/>
          </p:cNvSpPr>
          <p:nvPr/>
        </p:nvSpPr>
        <p:spPr bwMode="auto">
          <a:xfrm>
            <a:off x="3276600" y="2806700"/>
            <a:ext cx="5327650" cy="2030413"/>
          </a:xfrm>
          <a:prstGeom prst="rect">
            <a:avLst/>
          </a:prstGeom>
          <a:solidFill>
            <a:schemeClr val="accent3">
              <a:lumMod val="20000"/>
              <a:lumOff val="80000"/>
            </a:schemeClr>
          </a:solidFill>
          <a:ln w="9525">
            <a:solidFill>
              <a:schemeClr val="accent3">
                <a:lumMod val="50000"/>
              </a:schemeClr>
            </a:solidFill>
            <a:miter lim="800000"/>
            <a:headEnd/>
            <a:tailEnd/>
          </a:ln>
          <a:effectLst/>
        </p:spPr>
        <p:txBody>
          <a:bodyPr anchor="ctr">
            <a:spAutoFit/>
          </a:bodyPr>
          <a:lstStyle/>
          <a:p>
            <a:pPr algn="just">
              <a:buFontTx/>
              <a:buChar char="•"/>
              <a:defRPr/>
            </a:pPr>
            <a:endParaRPr lang="fr-FR" sz="1400" b="1" dirty="0">
              <a:solidFill>
                <a:schemeClr val="accent1">
                  <a:lumMod val="50000"/>
                </a:schemeClr>
              </a:solidFill>
              <a:latin typeface="+mn-lt"/>
              <a:cs typeface="Arial" pitchFamily="34" charset="0"/>
            </a:endParaRPr>
          </a:p>
          <a:p>
            <a:pPr algn="just" eaLnBrk="0" hangingPunct="0">
              <a:buFontTx/>
              <a:buChar char="•"/>
              <a:defRPr/>
            </a:pPr>
            <a:r>
              <a:rPr lang="fr-FR" sz="1400" dirty="0">
                <a:solidFill>
                  <a:schemeClr val="accent1">
                    <a:lumMod val="50000"/>
                  </a:schemeClr>
                </a:solidFill>
                <a:latin typeface="+mn-lt"/>
                <a:ea typeface="Calibri" pitchFamily="34" charset="0"/>
                <a:cs typeface="Arial" pitchFamily="34" charset="0"/>
              </a:rPr>
              <a:t>vérifier la validité des projets d’actions recensés </a:t>
            </a:r>
          </a:p>
          <a:p>
            <a:pPr algn="just" eaLnBrk="0" hangingPunct="0">
              <a:buFontTx/>
              <a:buChar char="•"/>
              <a:defRPr/>
            </a:pPr>
            <a:endParaRPr lang="fr-FR" sz="1400" dirty="0">
              <a:solidFill>
                <a:schemeClr val="accent1">
                  <a:lumMod val="50000"/>
                </a:schemeClr>
              </a:solidFill>
              <a:latin typeface="+mn-lt"/>
              <a:cs typeface="Arial" pitchFamily="34" charset="0"/>
            </a:endParaRPr>
          </a:p>
          <a:p>
            <a:pPr algn="just" eaLnBrk="0" hangingPunct="0">
              <a:buFontTx/>
              <a:buChar char="•"/>
              <a:defRPr/>
            </a:pPr>
            <a:r>
              <a:rPr lang="fr-FR" sz="1400" dirty="0">
                <a:solidFill>
                  <a:schemeClr val="accent1">
                    <a:lumMod val="50000"/>
                  </a:schemeClr>
                </a:solidFill>
                <a:latin typeface="+mn-lt"/>
                <a:ea typeface="Calibri" pitchFamily="34" charset="0"/>
                <a:cs typeface="Arial" pitchFamily="34" charset="0"/>
              </a:rPr>
              <a:t>repérer les </a:t>
            </a:r>
            <a:r>
              <a:rPr lang="fr-FR" sz="1400" b="1" dirty="0">
                <a:solidFill>
                  <a:schemeClr val="accent1">
                    <a:lumMod val="50000"/>
                  </a:schemeClr>
                </a:solidFill>
                <a:latin typeface="+mn-lt"/>
                <a:ea typeface="Calibri" pitchFamily="34" charset="0"/>
                <a:cs typeface="Arial" pitchFamily="34" charset="0"/>
              </a:rPr>
              <a:t>atouts et faiblesses, les opportunités et menaces par thématique et pour chaque</a:t>
            </a:r>
            <a:r>
              <a:rPr lang="fr-FR" sz="1400" b="1" dirty="0">
                <a:solidFill>
                  <a:schemeClr val="accent1">
                    <a:lumMod val="50000"/>
                  </a:schemeClr>
                </a:solidFill>
                <a:latin typeface="+mn-lt"/>
                <a:ea typeface="Times New Roman" pitchFamily="18" charset="0"/>
                <a:cs typeface="Arial" pitchFamily="34" charset="0"/>
              </a:rPr>
              <a:t> bassin de vie</a:t>
            </a:r>
            <a:r>
              <a:rPr lang="fr-FR" sz="1400" b="1" dirty="0">
                <a:solidFill>
                  <a:schemeClr val="accent1">
                    <a:lumMod val="50000"/>
                  </a:schemeClr>
                </a:solidFill>
                <a:latin typeface="+mn-lt"/>
                <a:ea typeface="Calibri" pitchFamily="34" charset="0"/>
                <a:cs typeface="Arial" pitchFamily="34" charset="0"/>
              </a:rPr>
              <a:t> </a:t>
            </a:r>
          </a:p>
          <a:p>
            <a:pPr algn="just" eaLnBrk="0" hangingPunct="0">
              <a:buFontTx/>
              <a:buChar char="•"/>
              <a:defRPr/>
            </a:pPr>
            <a:endParaRPr lang="fr-FR" sz="1400" b="1" dirty="0">
              <a:solidFill>
                <a:schemeClr val="accent1">
                  <a:lumMod val="50000"/>
                </a:schemeClr>
              </a:solidFill>
              <a:latin typeface="+mn-lt"/>
              <a:ea typeface="Calibri" pitchFamily="34" charset="0"/>
              <a:cs typeface="Arial" pitchFamily="34" charset="0"/>
            </a:endParaRPr>
          </a:p>
          <a:p>
            <a:pPr algn="just" eaLnBrk="0" hangingPunct="0">
              <a:buFontTx/>
              <a:buChar char="•"/>
              <a:defRPr/>
            </a:pPr>
            <a:r>
              <a:rPr lang="fr-FR" sz="1400" dirty="0">
                <a:solidFill>
                  <a:schemeClr val="accent1">
                    <a:lumMod val="50000"/>
                  </a:schemeClr>
                </a:solidFill>
                <a:latin typeface="+mn-lt"/>
                <a:ea typeface="Calibri" pitchFamily="34" charset="0"/>
                <a:cs typeface="Arial" pitchFamily="34" charset="0"/>
              </a:rPr>
              <a:t>faire une analyse fine de l’évolution et </a:t>
            </a:r>
            <a:r>
              <a:rPr lang="fr-FR" sz="1400" b="1" dirty="0">
                <a:solidFill>
                  <a:schemeClr val="accent1">
                    <a:lumMod val="50000"/>
                  </a:schemeClr>
                </a:solidFill>
                <a:latin typeface="+mn-lt"/>
                <a:ea typeface="Calibri" pitchFamily="34" charset="0"/>
                <a:cs typeface="Arial" pitchFamily="34" charset="0"/>
              </a:rPr>
              <a:t>des perspectives de développement,</a:t>
            </a:r>
          </a:p>
          <a:p>
            <a:pPr algn="just" eaLnBrk="0" hangingPunct="0">
              <a:buFontTx/>
              <a:buChar char="•"/>
              <a:defRPr/>
            </a:pPr>
            <a:endParaRPr lang="fr-FR" sz="1400" b="1" dirty="0">
              <a:solidFill>
                <a:schemeClr val="accent1">
                  <a:lumMod val="50000"/>
                </a:schemeClr>
              </a:solidFill>
              <a:latin typeface="+mn-lt"/>
              <a:cs typeface="Arial" pitchFamily="34" charset="0"/>
            </a:endParaRPr>
          </a:p>
        </p:txBody>
      </p:sp>
      <p:sp>
        <p:nvSpPr>
          <p:cNvPr id="12" name="Flèche courbée vers la droite 11"/>
          <p:cNvSpPr/>
          <p:nvPr/>
        </p:nvSpPr>
        <p:spPr>
          <a:xfrm>
            <a:off x="1547813" y="2349500"/>
            <a:ext cx="144462" cy="50323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3" name="Flèche courbée vers la droite 12"/>
          <p:cNvSpPr/>
          <p:nvPr/>
        </p:nvSpPr>
        <p:spPr>
          <a:xfrm>
            <a:off x="1539875" y="4581525"/>
            <a:ext cx="152400" cy="43973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4" name="Rectangle 13"/>
          <p:cNvSpPr/>
          <p:nvPr/>
        </p:nvSpPr>
        <p:spPr>
          <a:xfrm>
            <a:off x="3276600" y="5157788"/>
            <a:ext cx="5327650" cy="1168400"/>
          </a:xfrm>
          <a:prstGeom prst="rect">
            <a:avLst/>
          </a:prstGeom>
          <a:solidFill>
            <a:schemeClr val="accent6">
              <a:lumMod val="20000"/>
              <a:lumOff val="80000"/>
            </a:schemeClr>
          </a:solidFill>
          <a:ln>
            <a:solidFill>
              <a:schemeClr val="accent6">
                <a:lumMod val="75000"/>
              </a:schemeClr>
            </a:solidFill>
          </a:ln>
        </p:spPr>
        <p:txBody>
          <a:bodyPr>
            <a:spAutoFit/>
          </a:bodyPr>
          <a:lstStyle/>
          <a:p>
            <a:pPr algn="just" eaLnBrk="0" hangingPunct="0">
              <a:buFontTx/>
              <a:buChar char="•"/>
              <a:defRPr/>
            </a:pPr>
            <a:r>
              <a:rPr lang="fr-FR" sz="1400">
                <a:solidFill>
                  <a:srgbClr val="254061"/>
                </a:solidFill>
                <a:latin typeface="Calibri" pitchFamily="34" charset="0"/>
                <a:ea typeface="Times New Roman" pitchFamily="18" charset="0"/>
                <a:cs typeface="Arial" charset="0"/>
              </a:rPr>
              <a:t> Cerner et qualifier quatre types d’enjeu :</a:t>
            </a:r>
          </a:p>
          <a:p>
            <a:pPr lvl="1" algn="just" eaLnBrk="0" hangingPunct="0">
              <a:buFontTx/>
              <a:buChar char="-"/>
              <a:defRPr/>
            </a:pPr>
            <a:r>
              <a:rPr lang="fr-FR" sz="1400">
                <a:solidFill>
                  <a:srgbClr val="254061"/>
                </a:solidFill>
                <a:latin typeface="Calibri" pitchFamily="34" charset="0"/>
                <a:ea typeface="Times New Roman" pitchFamily="18" charset="0"/>
                <a:cs typeface="Arial" charset="0"/>
              </a:rPr>
              <a:t>les enjeux persistants</a:t>
            </a:r>
            <a:endParaRPr lang="fr-FR" sz="1400">
              <a:solidFill>
                <a:srgbClr val="254061"/>
              </a:solidFill>
              <a:latin typeface="Calibri" pitchFamily="34" charset="0"/>
              <a:cs typeface="Arial" charset="0"/>
            </a:endParaRPr>
          </a:p>
          <a:p>
            <a:pPr lvl="1" algn="just" eaLnBrk="0" hangingPunct="0">
              <a:buFontTx/>
              <a:buChar char="-"/>
              <a:defRPr/>
            </a:pPr>
            <a:r>
              <a:rPr lang="fr-FR" sz="1400">
                <a:solidFill>
                  <a:srgbClr val="254061"/>
                </a:solidFill>
                <a:latin typeface="Calibri" pitchFamily="34" charset="0"/>
                <a:cs typeface="Times New Roman" pitchFamily="18" charset="0"/>
              </a:rPr>
              <a:t>les enjeux émergents</a:t>
            </a:r>
            <a:endParaRPr lang="fr-FR" sz="1400">
              <a:solidFill>
                <a:srgbClr val="254061"/>
              </a:solidFill>
              <a:latin typeface="Calibri" pitchFamily="34" charset="0"/>
              <a:cs typeface="Arial" charset="0"/>
            </a:endParaRPr>
          </a:p>
          <a:p>
            <a:pPr lvl="1" algn="just" eaLnBrk="0" hangingPunct="0">
              <a:buFontTx/>
              <a:buChar char="-"/>
              <a:defRPr/>
            </a:pPr>
            <a:r>
              <a:rPr lang="fr-FR" sz="1400">
                <a:solidFill>
                  <a:srgbClr val="254061"/>
                </a:solidFill>
                <a:latin typeface="Calibri" pitchFamily="34" charset="0"/>
                <a:cs typeface="Times New Roman" pitchFamily="18" charset="0"/>
              </a:rPr>
              <a:t>les enjeux mutants </a:t>
            </a:r>
            <a:endParaRPr lang="fr-FR" sz="1400">
              <a:solidFill>
                <a:srgbClr val="254061"/>
              </a:solidFill>
              <a:latin typeface="Calibri" pitchFamily="34" charset="0"/>
              <a:cs typeface="Arial" charset="0"/>
            </a:endParaRPr>
          </a:p>
          <a:p>
            <a:pPr lvl="1" algn="just" eaLnBrk="0" hangingPunct="0">
              <a:buFontTx/>
              <a:buChar char="-"/>
              <a:defRPr/>
            </a:pPr>
            <a:r>
              <a:rPr lang="fr-FR" sz="1400">
                <a:solidFill>
                  <a:srgbClr val="254061"/>
                </a:solidFill>
                <a:latin typeface="Calibri" pitchFamily="34" charset="0"/>
                <a:cs typeface="Times New Roman" pitchFamily="18" charset="0"/>
              </a:rPr>
              <a:t>ou encore les enjeux aggravés</a:t>
            </a:r>
            <a:endParaRPr lang="fr-FR" sz="1400">
              <a:solidFill>
                <a:srgbClr val="254061"/>
              </a:solidFill>
              <a:latin typeface="Calibri"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4337"/>
                                        </p:tgtEl>
                                        <p:attrNameLst>
                                          <p:attrName>style.visibility</p:attrName>
                                        </p:attrNameLst>
                                      </p:cBhvr>
                                      <p:to>
                                        <p:strVal val="visible"/>
                                      </p:to>
                                    </p:set>
                                    <p:anim calcmode="lin" valueType="num">
                                      <p:cBhvr>
                                        <p:cTn id="14" dur="500" fill="hold"/>
                                        <p:tgtEl>
                                          <p:spTgt spid="14337"/>
                                        </p:tgtEl>
                                        <p:attrNameLst>
                                          <p:attrName>ppt_w</p:attrName>
                                        </p:attrNameLst>
                                      </p:cBhvr>
                                      <p:tavLst>
                                        <p:tav tm="0">
                                          <p:val>
                                            <p:fltVal val="0"/>
                                          </p:val>
                                        </p:tav>
                                        <p:tav tm="100000">
                                          <p:val>
                                            <p:strVal val="#ppt_w"/>
                                          </p:val>
                                        </p:tav>
                                      </p:tavLst>
                                    </p:anim>
                                    <p:anim calcmode="lin" valueType="num">
                                      <p:cBhvr>
                                        <p:cTn id="15" dur="500" fill="hold"/>
                                        <p:tgtEl>
                                          <p:spTgt spid="14337"/>
                                        </p:tgtEl>
                                        <p:attrNameLst>
                                          <p:attrName>ppt_h</p:attrName>
                                        </p:attrNameLst>
                                      </p:cBhvr>
                                      <p:tavLst>
                                        <p:tav tm="0">
                                          <p:val>
                                            <p:fltVal val="0"/>
                                          </p:val>
                                        </p:tav>
                                        <p:tav tm="100000">
                                          <p:val>
                                            <p:strVal val="#ppt_h"/>
                                          </p:val>
                                        </p:tav>
                                      </p:tavLst>
                                    </p:anim>
                                    <p:animEffect transition="in" filter="fade">
                                      <p:cBhvr>
                                        <p:cTn id="16" dur="500"/>
                                        <p:tgtEl>
                                          <p:spTgt spid="14337"/>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14340"/>
                                        </p:tgtEl>
                                        <p:attrNameLst>
                                          <p:attrName>style.visibility</p:attrName>
                                        </p:attrNameLst>
                                      </p:cBhvr>
                                      <p:to>
                                        <p:strVal val="visible"/>
                                      </p:to>
                                    </p:set>
                                    <p:animEffect transition="in" filter="box(in)">
                                      <p:cBhvr>
                                        <p:cTn id="21" dur="500"/>
                                        <p:tgtEl>
                                          <p:spTgt spid="14340"/>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linds(horizontal)">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14338"/>
                                        </p:tgtEl>
                                        <p:attrNameLst>
                                          <p:attrName>style.visibility</p:attrName>
                                        </p:attrNameLst>
                                      </p:cBhvr>
                                      <p:to>
                                        <p:strVal val="visible"/>
                                      </p:to>
                                    </p:set>
                                    <p:anim calcmode="lin" valueType="num">
                                      <p:cBhvr>
                                        <p:cTn id="31" dur="500" fill="hold"/>
                                        <p:tgtEl>
                                          <p:spTgt spid="14338"/>
                                        </p:tgtEl>
                                        <p:attrNameLst>
                                          <p:attrName>ppt_w</p:attrName>
                                        </p:attrNameLst>
                                      </p:cBhvr>
                                      <p:tavLst>
                                        <p:tav tm="0">
                                          <p:val>
                                            <p:fltVal val="0"/>
                                          </p:val>
                                        </p:tav>
                                        <p:tav tm="100000">
                                          <p:val>
                                            <p:strVal val="#ppt_w"/>
                                          </p:val>
                                        </p:tav>
                                      </p:tavLst>
                                    </p:anim>
                                    <p:anim calcmode="lin" valueType="num">
                                      <p:cBhvr>
                                        <p:cTn id="32" dur="500" fill="hold"/>
                                        <p:tgtEl>
                                          <p:spTgt spid="14338"/>
                                        </p:tgtEl>
                                        <p:attrNameLst>
                                          <p:attrName>ppt_h</p:attrName>
                                        </p:attrNameLst>
                                      </p:cBhvr>
                                      <p:tavLst>
                                        <p:tav tm="0">
                                          <p:val>
                                            <p:fltVal val="0"/>
                                          </p:val>
                                        </p:tav>
                                        <p:tav tm="100000">
                                          <p:val>
                                            <p:strVal val="#ppt_h"/>
                                          </p:val>
                                        </p:tav>
                                      </p:tavLst>
                                    </p:anim>
                                    <p:animEffect transition="in" filter="fade">
                                      <p:cBhvr>
                                        <p:cTn id="33" dur="500"/>
                                        <p:tgtEl>
                                          <p:spTgt spid="14338"/>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4341"/>
                                        </p:tgtEl>
                                        <p:attrNameLst>
                                          <p:attrName>style.visibility</p:attrName>
                                        </p:attrNameLst>
                                      </p:cBhvr>
                                      <p:to>
                                        <p:strVal val="visible"/>
                                      </p:to>
                                    </p:set>
                                    <p:animEffect transition="in" filter="box(in)">
                                      <p:cBhvr>
                                        <p:cTn id="38" dur="500"/>
                                        <p:tgtEl>
                                          <p:spTgt spid="14341"/>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linds(horizontal)">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14339"/>
                                        </p:tgtEl>
                                        <p:attrNameLst>
                                          <p:attrName>style.visibility</p:attrName>
                                        </p:attrNameLst>
                                      </p:cBhvr>
                                      <p:to>
                                        <p:strVal val="visible"/>
                                      </p:to>
                                    </p:set>
                                    <p:anim calcmode="lin" valueType="num">
                                      <p:cBhvr>
                                        <p:cTn id="48" dur="500" fill="hold"/>
                                        <p:tgtEl>
                                          <p:spTgt spid="14339"/>
                                        </p:tgtEl>
                                        <p:attrNameLst>
                                          <p:attrName>ppt_w</p:attrName>
                                        </p:attrNameLst>
                                      </p:cBhvr>
                                      <p:tavLst>
                                        <p:tav tm="0">
                                          <p:val>
                                            <p:fltVal val="0"/>
                                          </p:val>
                                        </p:tav>
                                        <p:tav tm="100000">
                                          <p:val>
                                            <p:strVal val="#ppt_w"/>
                                          </p:val>
                                        </p:tav>
                                      </p:tavLst>
                                    </p:anim>
                                    <p:anim calcmode="lin" valueType="num">
                                      <p:cBhvr>
                                        <p:cTn id="49" dur="500" fill="hold"/>
                                        <p:tgtEl>
                                          <p:spTgt spid="14339"/>
                                        </p:tgtEl>
                                        <p:attrNameLst>
                                          <p:attrName>ppt_h</p:attrName>
                                        </p:attrNameLst>
                                      </p:cBhvr>
                                      <p:tavLst>
                                        <p:tav tm="0">
                                          <p:val>
                                            <p:fltVal val="0"/>
                                          </p:val>
                                        </p:tav>
                                        <p:tav tm="100000">
                                          <p:val>
                                            <p:strVal val="#ppt_h"/>
                                          </p:val>
                                        </p:tav>
                                      </p:tavLst>
                                    </p:anim>
                                    <p:animEffect transition="in" filter="fade">
                                      <p:cBhvr>
                                        <p:cTn id="50" dur="500"/>
                                        <p:tgtEl>
                                          <p:spTgt spid="14339"/>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box(in)">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14338" grpId="0"/>
      <p:bldP spid="14339" grpId="0"/>
      <p:bldP spid="14340" grpId="0" animBg="1"/>
      <p:bldP spid="1434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3" name="Groupe 1"/>
          <p:cNvGrpSpPr>
            <a:grpSpLocks/>
          </p:cNvGrpSpPr>
          <p:nvPr>
            <p:custDataLst>
              <p:tags r:id="rId1"/>
            </p:custDataLst>
          </p:nvPr>
        </p:nvGrpSpPr>
        <p:grpSpPr bwMode="auto">
          <a:xfrm>
            <a:off x="204788" y="231775"/>
            <a:ext cx="8615362" cy="811213"/>
            <a:chOff x="247853" y="115888"/>
            <a:chExt cx="8518322" cy="1081087"/>
          </a:xfrm>
        </p:grpSpPr>
        <p:sp>
          <p:nvSpPr>
            <p:cNvPr id="3" name="Rectangle 2"/>
            <p:cNvSpPr/>
            <p:nvPr/>
          </p:nvSpPr>
          <p:spPr>
            <a:xfrm>
              <a:off x="378131" y="293601"/>
              <a:ext cx="8388044" cy="6283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808038" fontAlgn="auto">
                <a:spcBef>
                  <a:spcPts val="0"/>
                </a:spcBef>
                <a:spcAft>
                  <a:spcPts val="0"/>
                </a:spcAft>
                <a:defRPr/>
              </a:pPr>
              <a:r>
                <a:rPr lang="fr-FR" sz="1500" b="1" spc="150" dirty="0">
                  <a:solidFill>
                    <a:srgbClr val="2E437E"/>
                  </a:solidFill>
                  <a:latin typeface="Arial" pitchFamily="34" charset="0"/>
                  <a:cs typeface="Arial" pitchFamily="34" charset="0"/>
                </a:rPr>
                <a:t>La plateforme numérique </a:t>
              </a:r>
              <a:r>
                <a:rPr lang="fr-FR" sz="1600" u="sng" dirty="0">
                  <a:hlinkClick r:id="rId6"/>
                </a:rPr>
                <a:t>www.reunioneurope2020.fr</a:t>
              </a:r>
              <a:endParaRPr lang="fr-FR" sz="1600" dirty="0"/>
            </a:p>
          </p:txBody>
        </p:sp>
        <p:pic>
          <p:nvPicPr>
            <p:cNvPr id="44038" name="Image 40" descr="etoile.jpg"/>
            <p:cNvPicPr>
              <a:picLocks noChangeAspect="1"/>
            </p:cNvPicPr>
            <p:nvPr>
              <p:custDataLst>
                <p:tags r:id="rId3"/>
              </p:custDataLst>
            </p:nvPr>
          </p:nvPicPr>
          <p:blipFill>
            <a:blip r:embed="rId7">
              <a:clrChange>
                <a:clrFrom>
                  <a:srgbClr val="FFFDFF"/>
                </a:clrFrom>
                <a:clrTo>
                  <a:srgbClr val="FFFDFF">
                    <a:alpha val="0"/>
                  </a:srgbClr>
                </a:clrTo>
              </a:clrChange>
            </a:blip>
            <a:srcRect/>
            <a:stretch>
              <a:fillRect/>
            </a:stretch>
          </p:blipFill>
          <p:spPr bwMode="auto">
            <a:xfrm>
              <a:off x="347663" y="115888"/>
              <a:ext cx="374207" cy="409575"/>
            </a:xfrm>
            <a:prstGeom prst="rect">
              <a:avLst/>
            </a:prstGeom>
            <a:noFill/>
            <a:ln w="9525">
              <a:noFill/>
              <a:miter lim="800000"/>
              <a:headEnd/>
              <a:tailEnd/>
            </a:ln>
          </p:spPr>
        </p:pic>
        <p:pic>
          <p:nvPicPr>
            <p:cNvPr id="44039" name="Image 8" descr="A.jpg"/>
            <p:cNvPicPr>
              <a:picLocks noChangeAspect="1"/>
            </p:cNvPicPr>
            <p:nvPr>
              <p:custDataLst>
                <p:tags r:id="rId4"/>
              </p:custDataLst>
            </p:nvPr>
          </p:nvPicPr>
          <p:blipFill>
            <a:blip r:embed="rId8">
              <a:clrChange>
                <a:clrFrom>
                  <a:srgbClr val="FFFBFB"/>
                </a:clrFrom>
                <a:clrTo>
                  <a:srgbClr val="FFFBFB">
                    <a:alpha val="0"/>
                  </a:srgbClr>
                </a:clrTo>
              </a:clrChange>
            </a:blip>
            <a:srcRect/>
            <a:stretch>
              <a:fillRect/>
            </a:stretch>
          </p:blipFill>
          <p:spPr bwMode="auto">
            <a:xfrm>
              <a:off x="247853" y="426242"/>
              <a:ext cx="316503" cy="442913"/>
            </a:xfrm>
            <a:prstGeom prst="rect">
              <a:avLst/>
            </a:prstGeom>
            <a:noFill/>
            <a:ln w="9525">
              <a:noFill/>
              <a:miter lim="800000"/>
              <a:headEnd/>
              <a:tailEnd/>
            </a:ln>
          </p:spPr>
        </p:pic>
        <p:cxnSp>
          <p:nvCxnSpPr>
            <p:cNvPr id="6" name="Connecteur droit 5"/>
            <p:cNvCxnSpPr/>
            <p:nvPr/>
          </p:nvCxnSpPr>
          <p:spPr>
            <a:xfrm rot="5400000">
              <a:off x="430903" y="656432"/>
              <a:ext cx="1081087" cy="0"/>
            </a:xfrm>
            <a:prstGeom prst="line">
              <a:avLst/>
            </a:prstGeom>
            <a:ln w="76200">
              <a:solidFill>
                <a:srgbClr val="2E437E"/>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1258688" y="1053112"/>
              <a:ext cx="7471387" cy="6346"/>
            </a:xfrm>
            <a:prstGeom prst="line">
              <a:avLst/>
            </a:prstGeom>
            <a:ln w="12700">
              <a:solidFill>
                <a:srgbClr val="2E437E"/>
              </a:solidFill>
            </a:ln>
          </p:spPr>
          <p:style>
            <a:lnRef idx="1">
              <a:schemeClr val="accent1"/>
            </a:lnRef>
            <a:fillRef idx="0">
              <a:schemeClr val="accent1"/>
            </a:fillRef>
            <a:effectRef idx="0">
              <a:schemeClr val="accent1"/>
            </a:effectRef>
            <a:fontRef idx="minor">
              <a:schemeClr val="tx1"/>
            </a:fontRef>
          </p:style>
        </p:cxnSp>
      </p:grpSp>
      <p:sp>
        <p:nvSpPr>
          <p:cNvPr id="11" name="Espace réservé du numéro de diapositive 11"/>
          <p:cNvSpPr txBox="1">
            <a:spLocks/>
          </p:cNvSpPr>
          <p:nvPr>
            <p:custDataLst>
              <p:tags r:id="rId2"/>
            </p:custDataLst>
          </p:nvPr>
        </p:nvSpPr>
        <p:spPr>
          <a:xfrm>
            <a:off x="8694738" y="6570663"/>
            <a:ext cx="325437" cy="287337"/>
          </a:xfrm>
          <a:prstGeom prst="rect">
            <a:avLst/>
          </a:prstGeom>
        </p:spPr>
        <p:txBody>
          <a:bodyPr/>
          <a:lstStyle/>
          <a:p>
            <a:pPr fontAlgn="auto">
              <a:spcBef>
                <a:spcPts val="0"/>
              </a:spcBef>
              <a:spcAft>
                <a:spcPts val="0"/>
              </a:spcAft>
              <a:defRPr/>
            </a:pPr>
            <a:fld id="{7AF6F117-951C-4E6B-B0EF-C578A7447A87}" type="slidenum">
              <a:rPr lang="fr-FR" sz="1100" b="1">
                <a:solidFill>
                  <a:schemeClr val="bg1">
                    <a:lumMod val="65000"/>
                  </a:schemeClr>
                </a:solidFill>
                <a:latin typeface="Arial" pitchFamily="34" charset="0"/>
                <a:cs typeface="Arial" pitchFamily="34" charset="0"/>
              </a:rPr>
              <a:pPr fontAlgn="auto">
                <a:spcBef>
                  <a:spcPts val="0"/>
                </a:spcBef>
                <a:spcAft>
                  <a:spcPts val="0"/>
                </a:spcAft>
                <a:defRPr/>
              </a:pPr>
              <a:t>4</a:t>
            </a:fld>
            <a:endParaRPr lang="fr-FR" sz="1100" b="1" dirty="0">
              <a:solidFill>
                <a:schemeClr val="bg1">
                  <a:lumMod val="65000"/>
                </a:schemeClr>
              </a:solidFill>
              <a:latin typeface="Arial" pitchFamily="34" charset="0"/>
              <a:cs typeface="Arial" pitchFamily="34" charset="0"/>
            </a:endParaRPr>
          </a:p>
        </p:txBody>
      </p:sp>
      <p:sp>
        <p:nvSpPr>
          <p:cNvPr id="12" name="ZoneTexte 11"/>
          <p:cNvSpPr txBox="1">
            <a:spLocks noChangeArrowheads="1"/>
          </p:cNvSpPr>
          <p:nvPr/>
        </p:nvSpPr>
        <p:spPr bwMode="auto">
          <a:xfrm>
            <a:off x="2843213" y="1752600"/>
            <a:ext cx="5976937" cy="3665538"/>
          </a:xfrm>
          <a:prstGeom prst="rect">
            <a:avLst/>
          </a:prstGeom>
          <a:noFill/>
          <a:ln w="9525">
            <a:noFill/>
            <a:miter lim="800000"/>
            <a:headEnd/>
            <a:tailEnd/>
          </a:ln>
        </p:spPr>
        <p:txBody>
          <a:bodyPr>
            <a:spAutoFit/>
          </a:bodyPr>
          <a:lstStyle/>
          <a:p>
            <a:r>
              <a:rPr lang="fr-FR" sz="1600">
                <a:solidFill>
                  <a:srgbClr val="17375E"/>
                </a:solidFill>
                <a:cs typeface="Arial" charset="0"/>
              </a:rPr>
              <a:t>  </a:t>
            </a:r>
          </a:p>
          <a:p>
            <a:r>
              <a:rPr lang="fr-FR" sz="1600">
                <a:solidFill>
                  <a:srgbClr val="17375E"/>
                </a:solidFill>
                <a:cs typeface="Arial" charset="0"/>
              </a:rPr>
              <a:t>Ce site collaboratif a pour principaux objectifs :</a:t>
            </a:r>
          </a:p>
          <a:p>
            <a:pPr algn="just">
              <a:spcBef>
                <a:spcPts val="1200"/>
              </a:spcBef>
              <a:buFont typeface="Calibri" pitchFamily="34" charset="0"/>
              <a:buAutoNum type="arabicPeriod"/>
            </a:pPr>
            <a:r>
              <a:rPr lang="fr-FR" sz="1600">
                <a:solidFill>
                  <a:srgbClr val="17375E"/>
                </a:solidFill>
                <a:cs typeface="Arial" charset="0"/>
              </a:rPr>
              <a:t>d’animer le partenariat élargi et permettre à l’ensemble des partenaires de contribuer à la construction du diagnostic territorial en dehors des groupes de travail AFOM  </a:t>
            </a:r>
          </a:p>
          <a:p>
            <a:pPr algn="just">
              <a:spcBef>
                <a:spcPts val="1200"/>
              </a:spcBef>
              <a:buFont typeface="Calibri" pitchFamily="34" charset="0"/>
              <a:buAutoNum type="arabicPeriod"/>
            </a:pPr>
            <a:r>
              <a:rPr lang="fr-FR" sz="1600">
                <a:solidFill>
                  <a:srgbClr val="17375E"/>
                </a:solidFill>
                <a:cs typeface="Arial" charset="0"/>
              </a:rPr>
              <a:t>de rappeler le cadre règlementaire et stratégique européen pour la prochaine programmation, communiquer sur ses évolutions, ses priorités d’intervention etc. </a:t>
            </a:r>
          </a:p>
          <a:p>
            <a:pPr algn="just">
              <a:spcBef>
                <a:spcPts val="1200"/>
              </a:spcBef>
              <a:buFont typeface="Calibri" pitchFamily="34" charset="0"/>
              <a:buAutoNum type="arabicPeriod"/>
            </a:pPr>
            <a:r>
              <a:rPr lang="fr-FR" sz="1600">
                <a:solidFill>
                  <a:srgbClr val="17375E"/>
                </a:solidFill>
                <a:cs typeface="Arial" charset="0"/>
              </a:rPr>
              <a:t> de partager et rendre disponible les travaux issus de cette concertation.</a:t>
            </a:r>
          </a:p>
          <a:p>
            <a:pPr algn="just">
              <a:spcBef>
                <a:spcPts val="1200"/>
              </a:spcBef>
              <a:buFont typeface="Calibri" pitchFamily="34" charset="0"/>
              <a:buAutoNum type="arabicPeriod"/>
            </a:pPr>
            <a:r>
              <a:rPr lang="fr-FR" sz="1600">
                <a:solidFill>
                  <a:srgbClr val="17375E"/>
                </a:solidFill>
                <a:cs typeface="Arial" charset="0"/>
              </a:rPr>
              <a:t>d’assurer la transparence des démarches, des thématiques analysées et des acteurs  rencontrés</a:t>
            </a:r>
            <a:r>
              <a:rPr lang="fr-FR">
                <a:solidFill>
                  <a:srgbClr val="17375E"/>
                </a:solidFill>
                <a:latin typeface="Calibri" pitchFamily="34" charset="0"/>
              </a:rPr>
              <a:t>.</a:t>
            </a:r>
          </a:p>
        </p:txBody>
      </p:sp>
      <p:sp>
        <p:nvSpPr>
          <p:cNvPr id="10" name="Rectangle 9"/>
          <p:cNvSpPr/>
          <p:nvPr/>
        </p:nvSpPr>
        <p:spPr>
          <a:xfrm>
            <a:off x="323850" y="1268413"/>
            <a:ext cx="2016125" cy="4402137"/>
          </a:xfrm>
          <a:prstGeom prst="rect">
            <a:avLst/>
          </a:prstGeom>
          <a:ln>
            <a:solidFill>
              <a:schemeClr val="tx2"/>
            </a:solidFill>
          </a:ln>
        </p:spPr>
        <p:txBody>
          <a:bodyPr>
            <a:spAutoFit/>
          </a:bodyPr>
          <a:lstStyle/>
          <a:p>
            <a:pPr algn="just" fontAlgn="auto">
              <a:spcBef>
                <a:spcPts val="0"/>
              </a:spcBef>
              <a:spcAft>
                <a:spcPts val="0"/>
              </a:spcAft>
              <a:defRPr/>
            </a:pPr>
            <a:endParaRPr lang="fr-FR" sz="1400" dirty="0">
              <a:solidFill>
                <a:schemeClr val="accent1">
                  <a:lumMod val="50000"/>
                </a:schemeClr>
              </a:solidFill>
              <a:latin typeface="+mn-lt"/>
              <a:cs typeface="Arial" pitchFamily="34" charset="0"/>
            </a:endParaRPr>
          </a:p>
          <a:p>
            <a:pPr algn="just" fontAlgn="auto">
              <a:spcBef>
                <a:spcPts val="0"/>
              </a:spcBef>
              <a:spcAft>
                <a:spcPts val="0"/>
              </a:spcAft>
              <a:defRPr/>
            </a:pPr>
            <a:r>
              <a:rPr lang="fr-FR" sz="1400" dirty="0">
                <a:solidFill>
                  <a:schemeClr val="accent1">
                    <a:lumMod val="50000"/>
                  </a:schemeClr>
                </a:solidFill>
                <a:latin typeface="+mn-lt"/>
                <a:cs typeface="Arial" pitchFamily="34" charset="0"/>
              </a:rPr>
              <a:t>Le site :</a:t>
            </a:r>
          </a:p>
          <a:p>
            <a:pPr algn="just" fontAlgn="auto">
              <a:spcBef>
                <a:spcPts val="0"/>
              </a:spcBef>
              <a:spcAft>
                <a:spcPts val="0"/>
              </a:spcAft>
              <a:defRPr/>
            </a:pPr>
            <a:r>
              <a:rPr lang="fr-FR" sz="1400" dirty="0">
                <a:solidFill>
                  <a:schemeClr val="accent1">
                    <a:lumMod val="50000"/>
                  </a:schemeClr>
                </a:solidFill>
                <a:latin typeface="+mn-lt"/>
                <a:cs typeface="Arial" pitchFamily="34" charset="0"/>
              </a:rPr>
              <a:t>- créé à compter du 10 septembre 2012.</a:t>
            </a:r>
          </a:p>
          <a:p>
            <a:pPr algn="just" fontAlgn="auto">
              <a:spcBef>
                <a:spcPts val="0"/>
              </a:spcBef>
              <a:spcAft>
                <a:spcPts val="0"/>
              </a:spcAft>
              <a:buFontTx/>
              <a:buChar char="-"/>
              <a:defRPr/>
            </a:pPr>
            <a:r>
              <a:rPr lang="fr-FR" sz="1400" dirty="0">
                <a:solidFill>
                  <a:schemeClr val="accent1">
                    <a:lumMod val="50000"/>
                  </a:schemeClr>
                </a:solidFill>
                <a:latin typeface="+mn-lt"/>
                <a:cs typeface="Arial" pitchFamily="34" charset="0"/>
              </a:rPr>
              <a:t>largement ouvert à la consultation</a:t>
            </a:r>
          </a:p>
          <a:p>
            <a:pPr algn="just" fontAlgn="auto">
              <a:spcBef>
                <a:spcPts val="0"/>
              </a:spcBef>
              <a:spcAft>
                <a:spcPts val="0"/>
              </a:spcAft>
              <a:buFontTx/>
              <a:buChar char="-"/>
              <a:defRPr/>
            </a:pPr>
            <a:r>
              <a:rPr lang="fr-FR" sz="1400" dirty="0">
                <a:solidFill>
                  <a:schemeClr val="accent1">
                    <a:lumMod val="50000"/>
                  </a:schemeClr>
                </a:solidFill>
                <a:latin typeface="+mn-lt"/>
                <a:cs typeface="Arial" pitchFamily="34" charset="0"/>
              </a:rPr>
              <a:t> une interface d’identification pour les utilisateurs enregistrés</a:t>
            </a:r>
          </a:p>
          <a:p>
            <a:pPr algn="just" fontAlgn="auto">
              <a:spcBef>
                <a:spcPts val="0"/>
              </a:spcBef>
              <a:spcAft>
                <a:spcPts val="0"/>
              </a:spcAft>
              <a:buFontTx/>
              <a:buChar char="-"/>
              <a:defRPr/>
            </a:pPr>
            <a:endParaRPr lang="fr-FR" sz="1400" dirty="0">
              <a:solidFill>
                <a:schemeClr val="accent1">
                  <a:lumMod val="50000"/>
                </a:schemeClr>
              </a:solidFill>
              <a:latin typeface="+mn-lt"/>
              <a:cs typeface="Arial" pitchFamily="34" charset="0"/>
            </a:endParaRPr>
          </a:p>
          <a:p>
            <a:pPr algn="just" fontAlgn="auto">
              <a:spcBef>
                <a:spcPts val="0"/>
              </a:spcBef>
              <a:spcAft>
                <a:spcPts val="0"/>
              </a:spcAft>
              <a:defRPr/>
            </a:pPr>
            <a:endParaRPr lang="fr-FR" sz="1400" dirty="0">
              <a:solidFill>
                <a:schemeClr val="accent1">
                  <a:lumMod val="50000"/>
                </a:schemeClr>
              </a:solidFill>
              <a:latin typeface="+mn-lt"/>
              <a:cs typeface="Arial" pitchFamily="34" charset="0"/>
            </a:endParaRPr>
          </a:p>
          <a:p>
            <a:pPr algn="just" fontAlgn="auto">
              <a:spcBef>
                <a:spcPts val="0"/>
              </a:spcBef>
              <a:spcAft>
                <a:spcPts val="0"/>
              </a:spcAft>
              <a:defRPr/>
            </a:pPr>
            <a:r>
              <a:rPr lang="fr-FR" sz="1400" dirty="0">
                <a:solidFill>
                  <a:schemeClr val="accent1">
                    <a:lumMod val="50000"/>
                  </a:schemeClr>
                </a:solidFill>
                <a:latin typeface="+mn-lt"/>
                <a:cs typeface="Arial" pitchFamily="34" charset="0"/>
              </a:rPr>
              <a:t>La plateforme collaborative sera animée (analyse et mise à jour du contenu) et administrée (maintenance technique) par les consultants du groupement </a:t>
            </a:r>
            <a:r>
              <a:rPr lang="fr-FR" sz="1400" dirty="0" err="1">
                <a:solidFill>
                  <a:schemeClr val="accent1">
                    <a:lumMod val="50000"/>
                  </a:schemeClr>
                </a:solidFill>
                <a:latin typeface="+mn-lt"/>
                <a:cs typeface="Arial" pitchFamily="34" charset="0"/>
              </a:rPr>
              <a:t>Aramis</a:t>
            </a:r>
            <a:r>
              <a:rPr lang="fr-FR" sz="1400" dirty="0">
                <a:solidFill>
                  <a:schemeClr val="accent1">
                    <a:lumMod val="50000"/>
                  </a:schemeClr>
                </a:solidFill>
                <a:latin typeface="+mn-lt"/>
                <a:cs typeface="Arial" pitchFamily="34" charset="0"/>
              </a:rPr>
              <a:t>-ECS.</a:t>
            </a:r>
          </a:p>
          <a:p>
            <a:pPr algn="just" fontAlgn="auto">
              <a:spcBef>
                <a:spcPts val="0"/>
              </a:spcBef>
              <a:spcAft>
                <a:spcPts val="0"/>
              </a:spcAft>
              <a:defRPr/>
            </a:pPr>
            <a:endParaRPr lang="fr-FR" sz="1400" dirty="0">
              <a:solidFill>
                <a:schemeClr val="accent1">
                  <a:lumMod val="50000"/>
                </a:schemeClr>
              </a:solidFill>
              <a:latin typeface="+mn-l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ox(in)">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7" name="Groupe 1"/>
          <p:cNvGrpSpPr>
            <a:grpSpLocks/>
          </p:cNvGrpSpPr>
          <p:nvPr>
            <p:custDataLst>
              <p:tags r:id="rId1"/>
            </p:custDataLst>
          </p:nvPr>
        </p:nvGrpSpPr>
        <p:grpSpPr bwMode="auto">
          <a:xfrm>
            <a:off x="204788" y="231775"/>
            <a:ext cx="8615362" cy="811213"/>
            <a:chOff x="247853" y="115888"/>
            <a:chExt cx="8518322" cy="1081087"/>
          </a:xfrm>
        </p:grpSpPr>
        <p:sp>
          <p:nvSpPr>
            <p:cNvPr id="3" name="Rectangle 2"/>
            <p:cNvSpPr/>
            <p:nvPr/>
          </p:nvSpPr>
          <p:spPr>
            <a:xfrm>
              <a:off x="378131" y="333798"/>
              <a:ext cx="8388044" cy="6283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808038" fontAlgn="auto">
                <a:spcBef>
                  <a:spcPts val="0"/>
                </a:spcBef>
                <a:spcAft>
                  <a:spcPts val="0"/>
                </a:spcAft>
                <a:defRPr/>
              </a:pPr>
              <a:r>
                <a:rPr lang="fr-FR" sz="1400" b="1" spc="150" dirty="0">
                  <a:solidFill>
                    <a:srgbClr val="2E437E"/>
                  </a:solidFill>
                  <a:latin typeface="Arial" pitchFamily="34" charset="0"/>
                  <a:cs typeface="Arial" pitchFamily="34" charset="0"/>
                </a:rPr>
                <a:t>La plateforme numérique </a:t>
              </a:r>
              <a:r>
                <a:rPr lang="fr-FR" sz="1400" u="sng" dirty="0">
                  <a:hlinkClick r:id="rId6"/>
                </a:rPr>
                <a:t>www.reunioneurope2020.fr</a:t>
              </a:r>
              <a:endParaRPr lang="fr-FR" sz="1400" dirty="0"/>
            </a:p>
          </p:txBody>
        </p:sp>
        <p:pic>
          <p:nvPicPr>
            <p:cNvPr id="45062" name="Image 40" descr="etoile.jpg"/>
            <p:cNvPicPr>
              <a:picLocks noChangeAspect="1"/>
            </p:cNvPicPr>
            <p:nvPr>
              <p:custDataLst>
                <p:tags r:id="rId3"/>
              </p:custDataLst>
            </p:nvPr>
          </p:nvPicPr>
          <p:blipFill>
            <a:blip r:embed="rId7">
              <a:clrChange>
                <a:clrFrom>
                  <a:srgbClr val="FFFDFF"/>
                </a:clrFrom>
                <a:clrTo>
                  <a:srgbClr val="FFFDFF">
                    <a:alpha val="0"/>
                  </a:srgbClr>
                </a:clrTo>
              </a:clrChange>
            </a:blip>
            <a:srcRect/>
            <a:stretch>
              <a:fillRect/>
            </a:stretch>
          </p:blipFill>
          <p:spPr bwMode="auto">
            <a:xfrm>
              <a:off x="347663" y="115888"/>
              <a:ext cx="374207" cy="409575"/>
            </a:xfrm>
            <a:prstGeom prst="rect">
              <a:avLst/>
            </a:prstGeom>
            <a:noFill/>
            <a:ln w="9525">
              <a:noFill/>
              <a:miter lim="800000"/>
              <a:headEnd/>
              <a:tailEnd/>
            </a:ln>
          </p:spPr>
        </p:pic>
        <p:pic>
          <p:nvPicPr>
            <p:cNvPr id="45063" name="Image 8" descr="A.jpg"/>
            <p:cNvPicPr>
              <a:picLocks noChangeAspect="1"/>
            </p:cNvPicPr>
            <p:nvPr>
              <p:custDataLst>
                <p:tags r:id="rId4"/>
              </p:custDataLst>
            </p:nvPr>
          </p:nvPicPr>
          <p:blipFill>
            <a:blip r:embed="rId8">
              <a:clrChange>
                <a:clrFrom>
                  <a:srgbClr val="FFFBFB"/>
                </a:clrFrom>
                <a:clrTo>
                  <a:srgbClr val="FFFBFB">
                    <a:alpha val="0"/>
                  </a:srgbClr>
                </a:clrTo>
              </a:clrChange>
            </a:blip>
            <a:srcRect/>
            <a:stretch>
              <a:fillRect/>
            </a:stretch>
          </p:blipFill>
          <p:spPr bwMode="auto">
            <a:xfrm>
              <a:off x="247853" y="426242"/>
              <a:ext cx="316503" cy="442913"/>
            </a:xfrm>
            <a:prstGeom prst="rect">
              <a:avLst/>
            </a:prstGeom>
            <a:noFill/>
            <a:ln w="9525">
              <a:noFill/>
              <a:miter lim="800000"/>
              <a:headEnd/>
              <a:tailEnd/>
            </a:ln>
          </p:spPr>
        </p:pic>
        <p:cxnSp>
          <p:nvCxnSpPr>
            <p:cNvPr id="6" name="Connecteur droit 5"/>
            <p:cNvCxnSpPr/>
            <p:nvPr/>
          </p:nvCxnSpPr>
          <p:spPr>
            <a:xfrm rot="5400000">
              <a:off x="430903" y="656432"/>
              <a:ext cx="1081087" cy="0"/>
            </a:xfrm>
            <a:prstGeom prst="line">
              <a:avLst/>
            </a:prstGeom>
            <a:ln w="76200">
              <a:solidFill>
                <a:srgbClr val="2E437E"/>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1258688" y="1053112"/>
              <a:ext cx="7471387" cy="6346"/>
            </a:xfrm>
            <a:prstGeom prst="line">
              <a:avLst/>
            </a:prstGeom>
            <a:ln w="12700">
              <a:solidFill>
                <a:srgbClr val="2E437E"/>
              </a:solidFill>
            </a:ln>
          </p:spPr>
          <p:style>
            <a:lnRef idx="1">
              <a:schemeClr val="accent1"/>
            </a:lnRef>
            <a:fillRef idx="0">
              <a:schemeClr val="accent1"/>
            </a:fillRef>
            <a:effectRef idx="0">
              <a:schemeClr val="accent1"/>
            </a:effectRef>
            <a:fontRef idx="minor">
              <a:schemeClr val="tx1"/>
            </a:fontRef>
          </p:style>
        </p:cxnSp>
      </p:grpSp>
      <p:sp>
        <p:nvSpPr>
          <p:cNvPr id="11" name="Espace réservé du numéro de diapositive 11"/>
          <p:cNvSpPr txBox="1">
            <a:spLocks/>
          </p:cNvSpPr>
          <p:nvPr>
            <p:custDataLst>
              <p:tags r:id="rId2"/>
            </p:custDataLst>
          </p:nvPr>
        </p:nvSpPr>
        <p:spPr>
          <a:xfrm>
            <a:off x="8694738" y="6570663"/>
            <a:ext cx="325437" cy="287337"/>
          </a:xfrm>
          <a:prstGeom prst="rect">
            <a:avLst/>
          </a:prstGeom>
        </p:spPr>
        <p:txBody>
          <a:bodyPr/>
          <a:lstStyle/>
          <a:p>
            <a:pPr fontAlgn="auto">
              <a:spcBef>
                <a:spcPts val="0"/>
              </a:spcBef>
              <a:spcAft>
                <a:spcPts val="0"/>
              </a:spcAft>
              <a:defRPr/>
            </a:pPr>
            <a:fld id="{B8EA8377-B0D9-422C-BDE3-B610553E088C}" type="slidenum">
              <a:rPr lang="fr-FR" sz="1100" b="1">
                <a:solidFill>
                  <a:schemeClr val="bg1">
                    <a:lumMod val="65000"/>
                  </a:schemeClr>
                </a:solidFill>
                <a:latin typeface="Arial" pitchFamily="34" charset="0"/>
                <a:cs typeface="Arial" pitchFamily="34" charset="0"/>
              </a:rPr>
              <a:pPr fontAlgn="auto">
                <a:spcBef>
                  <a:spcPts val="0"/>
                </a:spcBef>
                <a:spcAft>
                  <a:spcPts val="0"/>
                </a:spcAft>
                <a:defRPr/>
              </a:pPr>
              <a:t>5</a:t>
            </a:fld>
            <a:endParaRPr lang="fr-FR" sz="1100" b="1" dirty="0">
              <a:solidFill>
                <a:schemeClr val="bg1">
                  <a:lumMod val="65000"/>
                </a:schemeClr>
              </a:solidFill>
              <a:latin typeface="Arial" pitchFamily="34" charset="0"/>
              <a:cs typeface="Arial" pitchFamily="34" charset="0"/>
            </a:endParaRPr>
          </a:p>
        </p:txBody>
      </p:sp>
      <p:sp>
        <p:nvSpPr>
          <p:cNvPr id="12" name="ZoneTexte 11"/>
          <p:cNvSpPr txBox="1"/>
          <p:nvPr/>
        </p:nvSpPr>
        <p:spPr>
          <a:xfrm>
            <a:off x="350838" y="1125538"/>
            <a:ext cx="8469312" cy="3968750"/>
          </a:xfrm>
          <a:prstGeom prst="rect">
            <a:avLst/>
          </a:prstGeom>
          <a:noFill/>
        </p:spPr>
        <p:txBody>
          <a:bodyPr>
            <a:spAutoFit/>
          </a:bodyPr>
          <a:lstStyle/>
          <a:p>
            <a:pPr marL="342900" indent="-342900" fontAlgn="auto">
              <a:spcBef>
                <a:spcPts val="0"/>
              </a:spcBef>
              <a:spcAft>
                <a:spcPts val="0"/>
              </a:spcAft>
              <a:defRPr/>
            </a:pPr>
            <a:r>
              <a:rPr lang="fr-FR" sz="1400" b="1" dirty="0">
                <a:solidFill>
                  <a:schemeClr val="accent1">
                    <a:lumMod val="50000"/>
                  </a:schemeClr>
                </a:solidFill>
                <a:latin typeface="+mn-lt"/>
                <a:cs typeface="Arial" pitchFamily="34" charset="0"/>
              </a:rPr>
              <a:t>Un espace Actualités</a:t>
            </a:r>
          </a:p>
          <a:p>
            <a:pPr fontAlgn="auto">
              <a:spcBef>
                <a:spcPts val="0"/>
              </a:spcBef>
              <a:spcAft>
                <a:spcPts val="0"/>
              </a:spcAft>
              <a:defRPr/>
            </a:pPr>
            <a:endParaRPr lang="fr-FR" sz="1400" dirty="0">
              <a:solidFill>
                <a:schemeClr val="accent1">
                  <a:lumMod val="50000"/>
                </a:schemeClr>
              </a:solidFill>
              <a:latin typeface="+mn-lt"/>
              <a:cs typeface="Arial" pitchFamily="34" charset="0"/>
            </a:endParaRPr>
          </a:p>
          <a:p>
            <a:pPr algn="just" fontAlgn="auto">
              <a:spcBef>
                <a:spcPts val="0"/>
              </a:spcBef>
              <a:spcAft>
                <a:spcPts val="0"/>
              </a:spcAft>
              <a:defRPr/>
            </a:pPr>
            <a:r>
              <a:rPr lang="fr-FR" sz="1400" dirty="0">
                <a:solidFill>
                  <a:schemeClr val="accent1">
                    <a:lumMod val="50000"/>
                  </a:schemeClr>
                </a:solidFill>
                <a:latin typeface="+mn-lt"/>
                <a:cs typeface="Arial" pitchFamily="34" charset="0"/>
              </a:rPr>
              <a:t>… pour présenter et rendre compte à un large public des travaux préparatoires à la programmation des fonds structurels 2014-2020</a:t>
            </a:r>
          </a:p>
          <a:p>
            <a:pPr algn="just" fontAlgn="auto">
              <a:spcBef>
                <a:spcPts val="0"/>
              </a:spcBef>
              <a:spcAft>
                <a:spcPts val="0"/>
              </a:spcAft>
              <a:defRPr/>
            </a:pPr>
            <a:r>
              <a:rPr lang="fr-FR" sz="1400" dirty="0">
                <a:solidFill>
                  <a:schemeClr val="accent1">
                    <a:lumMod val="50000"/>
                  </a:schemeClr>
                </a:solidFill>
                <a:latin typeface="+mn-lt"/>
                <a:cs typeface="Arial" pitchFamily="34" charset="0"/>
              </a:rPr>
              <a:t>… présenter l’avancement des travaux, les principaux jalons et rendez-vous ainsi que les documents mis à disposition du public.</a:t>
            </a:r>
          </a:p>
          <a:p>
            <a:pPr algn="just" fontAlgn="auto">
              <a:spcBef>
                <a:spcPts val="0"/>
              </a:spcBef>
              <a:spcAft>
                <a:spcPts val="0"/>
              </a:spcAft>
              <a:defRPr/>
            </a:pPr>
            <a:endParaRPr lang="fr-FR" sz="1400" dirty="0">
              <a:solidFill>
                <a:schemeClr val="accent1">
                  <a:lumMod val="50000"/>
                </a:schemeClr>
              </a:solidFill>
              <a:latin typeface="+mn-lt"/>
              <a:cs typeface="Arial" pitchFamily="34" charset="0"/>
            </a:endParaRPr>
          </a:p>
          <a:p>
            <a:pPr algn="just" fontAlgn="auto">
              <a:spcBef>
                <a:spcPts val="0"/>
              </a:spcBef>
              <a:spcAft>
                <a:spcPts val="0"/>
              </a:spcAft>
              <a:defRPr/>
            </a:pPr>
            <a:r>
              <a:rPr lang="fr-FR" sz="1400" b="1" dirty="0">
                <a:solidFill>
                  <a:schemeClr val="accent1">
                    <a:lumMod val="50000"/>
                  </a:schemeClr>
                </a:solidFill>
                <a:latin typeface="+mn-lt"/>
                <a:cs typeface="Arial" pitchFamily="34" charset="0"/>
              </a:rPr>
              <a:t>Une lettre d’information </a:t>
            </a:r>
          </a:p>
          <a:p>
            <a:pPr algn="just" fontAlgn="auto">
              <a:spcBef>
                <a:spcPts val="0"/>
              </a:spcBef>
              <a:spcAft>
                <a:spcPts val="0"/>
              </a:spcAft>
              <a:defRPr/>
            </a:pPr>
            <a:endParaRPr lang="fr-FR" sz="1400" b="1" dirty="0">
              <a:solidFill>
                <a:schemeClr val="accent1">
                  <a:lumMod val="50000"/>
                </a:schemeClr>
              </a:solidFill>
              <a:latin typeface="+mn-lt"/>
              <a:cs typeface="Arial" pitchFamily="34" charset="0"/>
            </a:endParaRPr>
          </a:p>
          <a:p>
            <a:pPr algn="just" fontAlgn="auto">
              <a:spcBef>
                <a:spcPts val="0"/>
              </a:spcBef>
              <a:spcAft>
                <a:spcPts val="0"/>
              </a:spcAft>
              <a:defRPr/>
            </a:pPr>
            <a:r>
              <a:rPr lang="fr-FR" sz="1400" dirty="0">
                <a:solidFill>
                  <a:schemeClr val="accent1">
                    <a:lumMod val="50000"/>
                  </a:schemeClr>
                </a:solidFill>
                <a:latin typeface="+mn-lt"/>
                <a:cs typeface="Arial" pitchFamily="34" charset="0"/>
              </a:rPr>
              <a:t>… pour informer par courriel les personnes intéressées de la publication de nouveaux éléments sur le site.</a:t>
            </a:r>
          </a:p>
          <a:p>
            <a:pPr algn="just" fontAlgn="auto">
              <a:spcBef>
                <a:spcPts val="0"/>
              </a:spcBef>
              <a:spcAft>
                <a:spcPts val="0"/>
              </a:spcAft>
              <a:defRPr/>
            </a:pPr>
            <a:endParaRPr lang="fr-FR" sz="1400" dirty="0">
              <a:solidFill>
                <a:schemeClr val="accent1">
                  <a:lumMod val="50000"/>
                </a:schemeClr>
              </a:solidFill>
              <a:latin typeface="+mn-lt"/>
              <a:cs typeface="Arial" pitchFamily="34" charset="0"/>
            </a:endParaRPr>
          </a:p>
          <a:p>
            <a:pPr algn="just" fontAlgn="auto">
              <a:spcBef>
                <a:spcPts val="0"/>
              </a:spcBef>
              <a:spcAft>
                <a:spcPts val="0"/>
              </a:spcAft>
              <a:defRPr/>
            </a:pPr>
            <a:r>
              <a:rPr lang="fr-FR" sz="1400" b="1" dirty="0">
                <a:solidFill>
                  <a:schemeClr val="accent1">
                    <a:lumMod val="50000"/>
                  </a:schemeClr>
                </a:solidFill>
                <a:latin typeface="+mn-lt"/>
                <a:cs typeface="Arial" pitchFamily="34" charset="0"/>
              </a:rPr>
              <a:t>Une base de connaissances </a:t>
            </a:r>
          </a:p>
          <a:p>
            <a:pPr algn="just" fontAlgn="auto">
              <a:spcBef>
                <a:spcPts val="0"/>
              </a:spcBef>
              <a:spcAft>
                <a:spcPts val="0"/>
              </a:spcAft>
              <a:defRPr/>
            </a:pPr>
            <a:endParaRPr lang="fr-FR" sz="1400" dirty="0">
              <a:solidFill>
                <a:schemeClr val="accent1">
                  <a:lumMod val="50000"/>
                </a:schemeClr>
              </a:solidFill>
              <a:latin typeface="+mn-lt"/>
              <a:cs typeface="Arial" pitchFamily="34" charset="0"/>
            </a:endParaRPr>
          </a:p>
          <a:p>
            <a:pPr algn="just" fontAlgn="auto">
              <a:spcBef>
                <a:spcPts val="0"/>
              </a:spcBef>
              <a:spcAft>
                <a:spcPts val="0"/>
              </a:spcAft>
              <a:defRPr/>
            </a:pPr>
            <a:r>
              <a:rPr lang="fr-FR" sz="1400" dirty="0">
                <a:solidFill>
                  <a:schemeClr val="accent1">
                    <a:lumMod val="50000"/>
                  </a:schemeClr>
                </a:solidFill>
                <a:latin typeface="+mn-lt"/>
                <a:cs typeface="Arial" pitchFamily="34" charset="0"/>
              </a:rPr>
              <a:t>…constituée des différents documents utilisés au cours de la mission, afin que les partenaires disposent d’une vision globale sur les ressources utilisées par les consultants et que cette initiative participe à la constitution d’une bibliothèque documentaire.</a:t>
            </a:r>
          </a:p>
          <a:p>
            <a:pPr algn="just" fontAlgn="auto">
              <a:spcBef>
                <a:spcPts val="0"/>
              </a:spcBef>
              <a:spcAft>
                <a:spcPts val="0"/>
              </a:spcAft>
              <a:defRPr/>
            </a:pPr>
            <a:r>
              <a:rPr lang="fr-FR" sz="1400" i="1" dirty="0">
                <a:solidFill>
                  <a:schemeClr val="accent1">
                    <a:lumMod val="50000"/>
                  </a:schemeClr>
                </a:solidFill>
                <a:latin typeface="+mn-lt"/>
                <a:cs typeface="Arial" pitchFamily="34" charset="0"/>
              </a:rPr>
              <a:t>Nota : certains documents ne seront accessibles qu’en accès restreint.</a:t>
            </a:r>
          </a:p>
          <a:p>
            <a:pPr algn="just" fontAlgn="auto">
              <a:spcBef>
                <a:spcPts val="0"/>
              </a:spcBef>
              <a:spcAft>
                <a:spcPts val="0"/>
              </a:spcAft>
              <a:defRPr/>
            </a:pPr>
            <a:endParaRPr lang="fr-FR" sz="1400" dirty="0">
              <a:solidFill>
                <a:schemeClr val="accent1">
                  <a:lumMod val="50000"/>
                </a:schemeClr>
              </a:solidFill>
              <a:latin typeface="+mn-lt"/>
              <a:cs typeface="Arial" pitchFamily="34" charset="0"/>
            </a:endParaRPr>
          </a:p>
        </p:txBody>
      </p:sp>
      <p:sp>
        <p:nvSpPr>
          <p:cNvPr id="10" name="Rectangle 9"/>
          <p:cNvSpPr/>
          <p:nvPr/>
        </p:nvSpPr>
        <p:spPr>
          <a:xfrm>
            <a:off x="323850" y="5068888"/>
            <a:ext cx="8496300" cy="1384300"/>
          </a:xfrm>
          <a:prstGeom prst="rect">
            <a:avLst/>
          </a:prstGeom>
          <a:ln>
            <a:solidFill>
              <a:schemeClr val="accent6">
                <a:lumMod val="75000"/>
              </a:schemeClr>
            </a:solidFill>
          </a:ln>
        </p:spPr>
        <p:txBody>
          <a:bodyPr>
            <a:spAutoFit/>
          </a:bodyPr>
          <a:lstStyle/>
          <a:p>
            <a:pPr fontAlgn="auto">
              <a:spcBef>
                <a:spcPts val="0"/>
              </a:spcBef>
              <a:spcAft>
                <a:spcPts val="0"/>
              </a:spcAft>
              <a:defRPr/>
            </a:pPr>
            <a:r>
              <a:rPr lang="fr-FR" sz="1400" b="1" dirty="0">
                <a:solidFill>
                  <a:schemeClr val="tx2"/>
                </a:solidFill>
                <a:latin typeface="+mn-lt"/>
                <a:cs typeface="Arial" pitchFamily="34" charset="0"/>
              </a:rPr>
              <a:t>Le forum</a:t>
            </a:r>
          </a:p>
          <a:p>
            <a:pPr fontAlgn="auto">
              <a:spcBef>
                <a:spcPts val="0"/>
              </a:spcBef>
              <a:spcAft>
                <a:spcPts val="0"/>
              </a:spcAft>
              <a:defRPr/>
            </a:pPr>
            <a:endParaRPr lang="fr-FR" sz="1400" b="1" dirty="0">
              <a:solidFill>
                <a:schemeClr val="tx2"/>
              </a:solidFill>
              <a:latin typeface="+mn-lt"/>
              <a:cs typeface="Arial" pitchFamily="34" charset="0"/>
            </a:endParaRPr>
          </a:p>
          <a:p>
            <a:pPr fontAlgn="auto">
              <a:spcBef>
                <a:spcPts val="0"/>
              </a:spcBef>
              <a:spcAft>
                <a:spcPts val="0"/>
              </a:spcAft>
              <a:defRPr/>
            </a:pPr>
            <a:r>
              <a:rPr lang="fr-FR" sz="1400" b="1" dirty="0">
                <a:solidFill>
                  <a:schemeClr val="tx2"/>
                </a:solidFill>
                <a:latin typeface="+mn-lt"/>
                <a:cs typeface="Arial" pitchFamily="34" charset="0"/>
              </a:rPr>
              <a:t>… </a:t>
            </a:r>
            <a:r>
              <a:rPr lang="fr-FR" sz="1400" dirty="0">
                <a:solidFill>
                  <a:schemeClr val="tx2"/>
                </a:solidFill>
                <a:latin typeface="+mn-lt"/>
                <a:cs typeface="Arial" pitchFamily="34" charset="0"/>
              </a:rPr>
              <a:t>outil de travail collaboratif réservé aux partenaires pour la préparation des travaux des groupes thématiques</a:t>
            </a:r>
          </a:p>
          <a:p>
            <a:pPr algn="just" fontAlgn="auto">
              <a:spcBef>
                <a:spcPts val="0"/>
              </a:spcBef>
              <a:spcAft>
                <a:spcPts val="0"/>
              </a:spcAft>
              <a:defRPr/>
            </a:pPr>
            <a:endParaRPr lang="fr-FR" sz="1400" dirty="0">
              <a:solidFill>
                <a:schemeClr val="tx2"/>
              </a:solidFill>
              <a:latin typeface="+mn-lt"/>
              <a:cs typeface="Arial" pitchFamily="34" charset="0"/>
            </a:endParaRPr>
          </a:p>
          <a:p>
            <a:pPr algn="just" fontAlgn="auto">
              <a:spcBef>
                <a:spcPts val="0"/>
              </a:spcBef>
              <a:spcAft>
                <a:spcPts val="0"/>
              </a:spcAft>
              <a:defRPr/>
            </a:pPr>
            <a:r>
              <a:rPr lang="fr-FR" sz="1400" dirty="0">
                <a:solidFill>
                  <a:schemeClr val="tx2"/>
                </a:solidFill>
                <a:latin typeface="+mn-lt"/>
                <a:cs typeface="Arial" pitchFamily="34" charset="0"/>
              </a:rPr>
              <a:t>…structuré selon les grandes thématiques avec pour objectif de  dégager les grandes problématiques et tendances</a:t>
            </a:r>
          </a:p>
          <a:p>
            <a:pPr algn="just" fontAlgn="auto">
              <a:spcBef>
                <a:spcPts val="0"/>
              </a:spcBef>
              <a:spcAft>
                <a:spcPts val="0"/>
              </a:spcAft>
              <a:defRPr/>
            </a:pPr>
            <a:r>
              <a:rPr lang="fr-FR" sz="1400" dirty="0">
                <a:solidFill>
                  <a:schemeClr val="tx2"/>
                </a:solidFill>
                <a:latin typeface="+mn-lt"/>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1250950" y="836613"/>
            <a:ext cx="6696075" cy="646112"/>
          </a:xfrm>
          <a:prstGeom prst="rect">
            <a:avLst/>
          </a:prstGeom>
          <a:ln/>
        </p:spPr>
        <p:style>
          <a:lnRef idx="2">
            <a:schemeClr val="accent4"/>
          </a:lnRef>
          <a:fillRef idx="1">
            <a:schemeClr val="lt1"/>
          </a:fillRef>
          <a:effectRef idx="0">
            <a:schemeClr val="accent4"/>
          </a:effectRef>
          <a:fontRef idx="minor">
            <a:schemeClr val="dk1"/>
          </a:fontRef>
        </p:style>
        <p:txBody>
          <a:bodyPr>
            <a:spAutoFit/>
          </a:bodyPr>
          <a:lstStyle/>
          <a:p>
            <a:pPr algn="ctr">
              <a:defRPr/>
            </a:pPr>
            <a:r>
              <a:rPr lang="fr-FR" dirty="0"/>
              <a:t>Phase préparatoire et phase 1 : </a:t>
            </a:r>
          </a:p>
          <a:p>
            <a:pPr algn="ctr">
              <a:defRPr/>
            </a:pPr>
            <a:r>
              <a:rPr lang="fr-FR" dirty="0"/>
              <a:t>réalisation d’un avant-projet de diagnostic territorial</a:t>
            </a:r>
          </a:p>
        </p:txBody>
      </p:sp>
      <p:cxnSp>
        <p:nvCxnSpPr>
          <p:cNvPr id="4" name="Connecteur droit 3"/>
          <p:cNvCxnSpPr/>
          <p:nvPr/>
        </p:nvCxnSpPr>
        <p:spPr>
          <a:xfrm>
            <a:off x="9059863" y="2205038"/>
            <a:ext cx="0" cy="285908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46083" name="Groupe 5"/>
          <p:cNvGrpSpPr>
            <a:grpSpLocks/>
          </p:cNvGrpSpPr>
          <p:nvPr/>
        </p:nvGrpSpPr>
        <p:grpSpPr bwMode="auto">
          <a:xfrm>
            <a:off x="85725" y="1628775"/>
            <a:ext cx="8974138" cy="4176713"/>
            <a:chOff x="85775" y="2204864"/>
            <a:chExt cx="8974120" cy="2890953"/>
          </a:xfrm>
        </p:grpSpPr>
        <p:pic>
          <p:nvPicPr>
            <p:cNvPr id="46084" name="Picture 7"/>
            <p:cNvPicPr>
              <a:picLocks noChangeAspect="1" noChangeArrowheads="1"/>
            </p:cNvPicPr>
            <p:nvPr/>
          </p:nvPicPr>
          <p:blipFill>
            <a:blip r:embed="rId2"/>
            <a:srcRect/>
            <a:stretch>
              <a:fillRect/>
            </a:stretch>
          </p:blipFill>
          <p:spPr bwMode="auto">
            <a:xfrm>
              <a:off x="85775" y="2204864"/>
              <a:ext cx="8974120" cy="2859203"/>
            </a:xfrm>
            <a:prstGeom prst="rect">
              <a:avLst/>
            </a:prstGeom>
            <a:noFill/>
            <a:ln w="9525">
              <a:noFill/>
              <a:miter lim="800000"/>
              <a:headEnd/>
              <a:tailEnd/>
            </a:ln>
          </p:spPr>
        </p:pic>
        <p:grpSp>
          <p:nvGrpSpPr>
            <p:cNvPr id="46085" name="Groupe 4"/>
            <p:cNvGrpSpPr>
              <a:grpSpLocks/>
            </p:cNvGrpSpPr>
            <p:nvPr/>
          </p:nvGrpSpPr>
          <p:grpSpPr bwMode="auto">
            <a:xfrm>
              <a:off x="7827094" y="4823735"/>
              <a:ext cx="1232801" cy="272082"/>
              <a:chOff x="7827094" y="4823735"/>
              <a:chExt cx="1232801" cy="272082"/>
            </a:xfrm>
          </p:grpSpPr>
          <p:sp>
            <p:nvSpPr>
              <p:cNvPr id="46086" name="ZoneTexte 1"/>
              <p:cNvSpPr txBox="1">
                <a:spLocks noChangeArrowheads="1"/>
              </p:cNvSpPr>
              <p:nvPr/>
            </p:nvSpPr>
            <p:spPr bwMode="auto">
              <a:xfrm>
                <a:off x="7827094" y="4911151"/>
                <a:ext cx="1080120" cy="184666"/>
              </a:xfrm>
              <a:prstGeom prst="rect">
                <a:avLst/>
              </a:prstGeom>
              <a:noFill/>
              <a:ln w="9525">
                <a:noFill/>
                <a:miter lim="800000"/>
                <a:headEnd/>
                <a:tailEnd/>
              </a:ln>
            </p:spPr>
            <p:txBody>
              <a:bodyPr>
                <a:spAutoFit/>
              </a:bodyPr>
              <a:lstStyle/>
              <a:p>
                <a:r>
                  <a:rPr lang="fr-FR" sz="600" b="1"/>
                  <a:t>Réunion partenariat élargi</a:t>
                </a:r>
              </a:p>
            </p:txBody>
          </p:sp>
          <p:sp>
            <p:nvSpPr>
              <p:cNvPr id="46087" name="ZoneTexte 2"/>
              <p:cNvSpPr txBox="1">
                <a:spLocks noChangeArrowheads="1"/>
              </p:cNvSpPr>
              <p:nvPr/>
            </p:nvSpPr>
            <p:spPr bwMode="auto">
              <a:xfrm>
                <a:off x="8627847" y="4823735"/>
                <a:ext cx="432048" cy="184666"/>
              </a:xfrm>
              <a:prstGeom prst="rect">
                <a:avLst/>
              </a:prstGeom>
              <a:noFill/>
              <a:ln w="9525">
                <a:noFill/>
                <a:miter lim="800000"/>
                <a:headEnd/>
                <a:tailEnd/>
              </a:ln>
            </p:spPr>
            <p:txBody>
              <a:bodyPr>
                <a:spAutoFit/>
              </a:bodyPr>
              <a:lstStyle/>
              <a:p>
                <a:r>
                  <a:rPr lang="fr-FR" sz="600" b="1"/>
                  <a:t>15/11</a:t>
                </a:r>
              </a:p>
            </p:txBody>
          </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62464937-3211-4AF4-958E-E60BEAD6E6FB}" type="slidenum">
              <a:rPr lang="fr-FR"/>
              <a:pPr>
                <a:defRPr/>
              </a:pPr>
              <a:t>7</a:t>
            </a:fld>
            <a:endParaRPr lang="fr-FR"/>
          </a:p>
        </p:txBody>
      </p:sp>
      <p:grpSp>
        <p:nvGrpSpPr>
          <p:cNvPr id="4" name="Groupe 3"/>
          <p:cNvGrpSpPr>
            <a:grpSpLocks/>
          </p:cNvGrpSpPr>
          <p:nvPr/>
        </p:nvGrpSpPr>
        <p:grpSpPr bwMode="auto">
          <a:xfrm>
            <a:off x="250825" y="1557338"/>
            <a:ext cx="1584325" cy="3887787"/>
            <a:chOff x="0" y="1342602"/>
            <a:chExt cx="3696411" cy="1398026"/>
          </a:xfrm>
        </p:grpSpPr>
        <p:sp>
          <p:nvSpPr>
            <p:cNvPr id="5" name="Rectangle à coins arrondis 4"/>
            <p:cNvSpPr/>
            <p:nvPr/>
          </p:nvSpPr>
          <p:spPr>
            <a:xfrm>
              <a:off x="0" y="1342602"/>
              <a:ext cx="3696411" cy="1398026"/>
            </a:xfrm>
            <a:prstGeom prst="roundRect">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6" name="Rectangle 5"/>
            <p:cNvSpPr/>
            <p:nvPr/>
          </p:nvSpPr>
          <p:spPr>
            <a:xfrm>
              <a:off x="59261" y="1531555"/>
              <a:ext cx="3351957" cy="1097756"/>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fontAlgn="auto">
                <a:lnSpc>
                  <a:spcPct val="114000"/>
                </a:lnSpc>
                <a:spcAft>
                  <a:spcPct val="35000"/>
                </a:spcAft>
                <a:defRPr/>
              </a:pPr>
              <a:r>
                <a:rPr lang="fr-FR" sz="1600" b="1" dirty="0"/>
                <a:t>Phase 2  - Avants projets de la stratégie intégrée </a:t>
              </a:r>
              <a:r>
                <a:rPr lang="fr-FR" sz="1600" b="1" dirty="0" err="1"/>
                <a:t>plurifonds</a:t>
              </a:r>
              <a:r>
                <a:rPr lang="fr-FR" sz="1600" b="1" dirty="0"/>
                <a:t>  </a:t>
              </a:r>
            </a:p>
            <a:p>
              <a:pPr algn="ctr" defTabSz="711200" fontAlgn="auto">
                <a:lnSpc>
                  <a:spcPct val="114000"/>
                </a:lnSpc>
                <a:spcAft>
                  <a:spcPct val="35000"/>
                </a:spcAft>
                <a:defRPr/>
              </a:pPr>
              <a:r>
                <a:rPr lang="fr-FR" sz="1600" b="1" dirty="0"/>
                <a:t>et des programmes opérationnels 2014-2020 de La Réunion</a:t>
              </a:r>
              <a:endParaRPr lang="fr-FR" sz="1600" b="1" dirty="0">
                <a:latin typeface="Arial" pitchFamily="34" charset="0"/>
                <a:cs typeface="Arial" pitchFamily="34" charset="0"/>
              </a:endParaRPr>
            </a:p>
          </p:txBody>
        </p:sp>
      </p:grpSp>
      <p:sp>
        <p:nvSpPr>
          <p:cNvPr id="36865" name="Rectangle 1"/>
          <p:cNvSpPr>
            <a:spLocks noChangeArrowheads="1"/>
          </p:cNvSpPr>
          <p:nvPr/>
        </p:nvSpPr>
        <p:spPr bwMode="auto">
          <a:xfrm>
            <a:off x="1908175" y="1196975"/>
            <a:ext cx="1150938" cy="1169988"/>
          </a:xfrm>
          <a:prstGeom prst="rect">
            <a:avLst/>
          </a:prstGeom>
          <a:noFill/>
          <a:ln w="9525">
            <a:noFill/>
            <a:miter lim="800000"/>
            <a:headEnd/>
            <a:tailEnd/>
          </a:ln>
        </p:spPr>
        <p:txBody>
          <a:bodyPr anchor="ctr">
            <a:spAutoFit/>
          </a:bodyPr>
          <a:lstStyle/>
          <a:p>
            <a:r>
              <a:rPr lang="fr-FR" sz="1400" b="1" i="1">
                <a:solidFill>
                  <a:srgbClr val="53548A"/>
                </a:solidFill>
                <a:latin typeface="Calibri" pitchFamily="34" charset="0"/>
                <a:ea typeface="Times New Roman" pitchFamily="18" charset="0"/>
                <a:cs typeface="Arial" charset="0"/>
              </a:rPr>
              <a:t>Animation de 8 à 10 groupes techniques thématiques</a:t>
            </a:r>
          </a:p>
        </p:txBody>
      </p:sp>
      <p:sp>
        <p:nvSpPr>
          <p:cNvPr id="36866" name="Rectangle 2"/>
          <p:cNvSpPr>
            <a:spLocks noChangeArrowheads="1"/>
          </p:cNvSpPr>
          <p:nvPr/>
        </p:nvSpPr>
        <p:spPr bwMode="auto">
          <a:xfrm>
            <a:off x="1908175" y="4430713"/>
            <a:ext cx="1223963" cy="1581150"/>
          </a:xfrm>
          <a:prstGeom prst="rect">
            <a:avLst/>
          </a:prstGeom>
          <a:noFill/>
          <a:ln w="9525">
            <a:noFill/>
            <a:miter lim="800000"/>
            <a:headEnd/>
            <a:tailEnd/>
          </a:ln>
        </p:spPr>
        <p:txBody>
          <a:bodyPr anchor="ctr">
            <a:spAutoFit/>
          </a:bodyPr>
          <a:lstStyle/>
          <a:p>
            <a:r>
              <a:rPr lang="fr-FR" sz="1400" b="1" i="1">
                <a:solidFill>
                  <a:srgbClr val="53548A"/>
                </a:solidFill>
                <a:latin typeface="Calibri" pitchFamily="34" charset="0"/>
                <a:ea typeface="Times New Roman" pitchFamily="18" charset="0"/>
                <a:cs typeface="Arial" charset="0"/>
              </a:rPr>
              <a:t>6 ateliers de  co-construction des avants projets avec le Comité de Concertation</a:t>
            </a:r>
            <a:endParaRPr lang="fr-FR" sz="3200">
              <a:latin typeface="Calibri" pitchFamily="34" charset="0"/>
              <a:ea typeface="Times New Roman" pitchFamily="18" charset="0"/>
              <a:cs typeface="Arial" charset="0"/>
            </a:endParaRPr>
          </a:p>
        </p:txBody>
      </p:sp>
      <p:sp>
        <p:nvSpPr>
          <p:cNvPr id="9" name="Flèche courbée vers la droite 8"/>
          <p:cNvSpPr/>
          <p:nvPr/>
        </p:nvSpPr>
        <p:spPr>
          <a:xfrm>
            <a:off x="2051050" y="3284538"/>
            <a:ext cx="144463" cy="5048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36867" name="Rectangle 3"/>
          <p:cNvSpPr>
            <a:spLocks noChangeArrowheads="1"/>
          </p:cNvSpPr>
          <p:nvPr/>
        </p:nvSpPr>
        <p:spPr bwMode="auto">
          <a:xfrm>
            <a:off x="468313" y="333375"/>
            <a:ext cx="8207375" cy="522288"/>
          </a:xfrm>
          <a:prstGeom prst="rect">
            <a:avLst/>
          </a:prstGeom>
          <a:noFill/>
          <a:ln w="9525">
            <a:noFill/>
            <a:miter lim="800000"/>
            <a:headEnd/>
            <a:tailEnd/>
          </a:ln>
          <a:effectLst/>
        </p:spPr>
        <p:txBody>
          <a:bodyPr anchor="ctr">
            <a:spAutoFit/>
          </a:bodyPr>
          <a:lstStyle/>
          <a:p>
            <a:pPr algn="ctr">
              <a:defRPr/>
            </a:pPr>
            <a:r>
              <a:rPr lang="fr-FR" sz="1400" b="1" dirty="0">
                <a:solidFill>
                  <a:schemeClr val="tx2">
                    <a:lumMod val="75000"/>
                  </a:schemeClr>
                </a:solidFill>
                <a:latin typeface="+mn-lt"/>
                <a:ea typeface="Calibri" pitchFamily="34" charset="0"/>
                <a:cs typeface="Arial" pitchFamily="34" charset="0"/>
              </a:rPr>
              <a:t>Une concertation sur un mode collectif et partenarial élargi,</a:t>
            </a:r>
          </a:p>
          <a:p>
            <a:pPr algn="ctr">
              <a:defRPr/>
            </a:pPr>
            <a:r>
              <a:rPr lang="fr-FR" sz="1400" b="1" dirty="0">
                <a:solidFill>
                  <a:schemeClr val="tx2">
                    <a:lumMod val="75000"/>
                  </a:schemeClr>
                </a:solidFill>
                <a:latin typeface="+mn-lt"/>
                <a:ea typeface="Calibri" pitchFamily="34" charset="0"/>
                <a:cs typeface="Arial" pitchFamily="34" charset="0"/>
              </a:rPr>
              <a:t> visant à partager et dégager des lignes de consensus . </a:t>
            </a:r>
            <a:endParaRPr lang="fr-FR" sz="3200" b="1" dirty="0">
              <a:solidFill>
                <a:schemeClr val="tx2">
                  <a:lumMod val="75000"/>
                </a:schemeClr>
              </a:solidFill>
              <a:latin typeface="+mn-lt"/>
              <a:cs typeface="Arial" pitchFamily="34" charset="0"/>
            </a:endParaRPr>
          </a:p>
        </p:txBody>
      </p:sp>
      <p:sp>
        <p:nvSpPr>
          <p:cNvPr id="36868" name="Rectangle 4"/>
          <p:cNvSpPr>
            <a:spLocks noChangeArrowheads="1"/>
          </p:cNvSpPr>
          <p:nvPr/>
        </p:nvSpPr>
        <p:spPr bwMode="auto">
          <a:xfrm>
            <a:off x="3203575" y="1052513"/>
            <a:ext cx="5689600" cy="3108325"/>
          </a:xfrm>
          <a:prstGeom prst="rect">
            <a:avLst/>
          </a:prstGeom>
          <a:solidFill>
            <a:schemeClr val="accent3">
              <a:lumMod val="20000"/>
              <a:lumOff val="80000"/>
            </a:schemeClr>
          </a:solidFill>
          <a:ln w="9525">
            <a:solidFill>
              <a:srgbClr val="00B050"/>
            </a:solidFill>
            <a:miter lim="800000"/>
            <a:headEnd/>
            <a:tailEnd/>
          </a:ln>
          <a:effectLst/>
        </p:spPr>
        <p:txBody>
          <a:bodyPr anchor="ctr">
            <a:spAutoFit/>
          </a:bodyPr>
          <a:lstStyle/>
          <a:p>
            <a:pPr algn="just">
              <a:defRPr/>
            </a:pPr>
            <a:r>
              <a:rPr lang="fr-FR" sz="1400" dirty="0">
                <a:solidFill>
                  <a:schemeClr val="tx2">
                    <a:lumMod val="75000"/>
                  </a:schemeClr>
                </a:solidFill>
                <a:latin typeface="+mn-lt"/>
                <a:ea typeface="Calibri" pitchFamily="34" charset="0"/>
                <a:cs typeface="Arial" pitchFamily="34" charset="0"/>
              </a:rPr>
              <a:t>Typologie des enjeux identifiés de manière à </a:t>
            </a:r>
            <a:r>
              <a:rPr lang="fr-FR" sz="1400" b="1" dirty="0">
                <a:solidFill>
                  <a:schemeClr val="tx2">
                    <a:lumMod val="75000"/>
                  </a:schemeClr>
                </a:solidFill>
                <a:latin typeface="+mn-lt"/>
                <a:ea typeface="Calibri" pitchFamily="34" charset="0"/>
                <a:cs typeface="Arial" pitchFamily="34" charset="0"/>
              </a:rPr>
              <a:t>prioriser les enjeux structurants</a:t>
            </a:r>
            <a:r>
              <a:rPr lang="fr-FR" sz="1400" dirty="0">
                <a:solidFill>
                  <a:schemeClr val="tx2">
                    <a:lumMod val="75000"/>
                  </a:schemeClr>
                </a:solidFill>
                <a:latin typeface="+mn-lt"/>
                <a:ea typeface="Calibri" pitchFamily="34" charset="0"/>
                <a:cs typeface="Arial" pitchFamily="34" charset="0"/>
              </a:rPr>
              <a:t> de La Réunion </a:t>
            </a:r>
          </a:p>
          <a:p>
            <a:pPr algn="just" eaLnBrk="0" hangingPunct="0">
              <a:buFontTx/>
              <a:buChar char="•"/>
              <a:defRPr/>
            </a:pPr>
            <a:endParaRPr lang="fr-FR" sz="1400" dirty="0">
              <a:solidFill>
                <a:schemeClr val="tx2">
                  <a:lumMod val="75000"/>
                </a:schemeClr>
              </a:solidFill>
              <a:latin typeface="+mn-lt"/>
              <a:cs typeface="Arial" pitchFamily="34" charset="0"/>
            </a:endParaRPr>
          </a:p>
          <a:p>
            <a:pPr algn="just" eaLnBrk="0" hangingPunct="0">
              <a:buFontTx/>
              <a:buChar char="•"/>
              <a:defRPr/>
            </a:pPr>
            <a:r>
              <a:rPr lang="fr-FR" sz="1400" dirty="0">
                <a:solidFill>
                  <a:schemeClr val="tx2">
                    <a:lumMod val="75000"/>
                  </a:schemeClr>
                </a:solidFill>
                <a:latin typeface="+mn-lt"/>
                <a:ea typeface="Calibri" pitchFamily="34" charset="0"/>
                <a:cs typeface="Arial" pitchFamily="34" charset="0"/>
              </a:rPr>
              <a:t> S</a:t>
            </a:r>
            <a:r>
              <a:rPr lang="fr-FR" sz="1400" b="1" dirty="0">
                <a:solidFill>
                  <a:schemeClr val="tx2">
                    <a:lumMod val="75000"/>
                  </a:schemeClr>
                </a:solidFill>
                <a:latin typeface="+mn-lt"/>
                <a:ea typeface="Calibri" pitchFamily="34" charset="0"/>
                <a:cs typeface="Arial" pitchFamily="34" charset="0"/>
              </a:rPr>
              <a:t>tratégies d’intervention pluriannuelles de l’Etat, de la Région et du Département, transversales ou sectorielles</a:t>
            </a:r>
            <a:r>
              <a:rPr lang="fr-FR" sz="1400" dirty="0">
                <a:solidFill>
                  <a:schemeClr val="tx2">
                    <a:lumMod val="75000"/>
                  </a:schemeClr>
                </a:solidFill>
                <a:latin typeface="+mn-lt"/>
                <a:ea typeface="Calibri" pitchFamily="34" charset="0"/>
                <a:cs typeface="Arial" pitchFamily="34" charset="0"/>
              </a:rPr>
              <a:t> </a:t>
            </a:r>
          </a:p>
          <a:p>
            <a:pPr algn="just" eaLnBrk="0" hangingPunct="0">
              <a:buFontTx/>
              <a:buChar char="•"/>
              <a:defRPr/>
            </a:pPr>
            <a:endParaRPr lang="fr-FR" sz="1400" dirty="0">
              <a:solidFill>
                <a:schemeClr val="tx2">
                  <a:lumMod val="75000"/>
                </a:schemeClr>
              </a:solidFill>
              <a:latin typeface="+mn-lt"/>
              <a:cs typeface="Arial" pitchFamily="34" charset="0"/>
            </a:endParaRPr>
          </a:p>
          <a:p>
            <a:pPr algn="just" eaLnBrk="0" hangingPunct="0">
              <a:buFontTx/>
              <a:buChar char="•"/>
              <a:defRPr/>
            </a:pPr>
            <a:r>
              <a:rPr lang="fr-FR" sz="1400" dirty="0">
                <a:solidFill>
                  <a:schemeClr val="tx2">
                    <a:lumMod val="75000"/>
                  </a:schemeClr>
                </a:solidFill>
                <a:latin typeface="+mn-lt"/>
                <a:ea typeface="Calibri" pitchFamily="34" charset="0"/>
                <a:cs typeface="Arial" pitchFamily="34" charset="0"/>
              </a:rPr>
              <a:t> C</a:t>
            </a:r>
            <a:r>
              <a:rPr lang="fr-FR" sz="1400" b="1" dirty="0">
                <a:solidFill>
                  <a:schemeClr val="tx2">
                    <a:lumMod val="75000"/>
                  </a:schemeClr>
                </a:solidFill>
                <a:latin typeface="+mn-lt"/>
                <a:ea typeface="Calibri" pitchFamily="34" charset="0"/>
                <a:cs typeface="Arial" pitchFamily="34" charset="0"/>
              </a:rPr>
              <a:t>apitalisation des actions proposées</a:t>
            </a:r>
            <a:r>
              <a:rPr lang="fr-FR" sz="1400" dirty="0">
                <a:solidFill>
                  <a:schemeClr val="tx2">
                    <a:lumMod val="75000"/>
                  </a:schemeClr>
                </a:solidFill>
                <a:latin typeface="+mn-lt"/>
                <a:ea typeface="Calibri" pitchFamily="34" charset="0"/>
                <a:cs typeface="Arial" pitchFamily="34" charset="0"/>
              </a:rPr>
              <a:t> par les groupes de travail et </a:t>
            </a:r>
            <a:r>
              <a:rPr lang="fr-FR" sz="1400" b="1" dirty="0">
                <a:solidFill>
                  <a:schemeClr val="tx2">
                    <a:lumMod val="75000"/>
                  </a:schemeClr>
                </a:solidFill>
                <a:latin typeface="+mn-lt"/>
                <a:ea typeface="Calibri" pitchFamily="34" charset="0"/>
                <a:cs typeface="Arial" pitchFamily="34" charset="0"/>
              </a:rPr>
              <a:t> rédaction de fiches-mesures </a:t>
            </a:r>
          </a:p>
          <a:p>
            <a:pPr algn="just" eaLnBrk="0" hangingPunct="0">
              <a:buFontTx/>
              <a:buChar char="•"/>
              <a:defRPr/>
            </a:pPr>
            <a:endParaRPr lang="fr-FR" sz="1400" dirty="0">
              <a:solidFill>
                <a:schemeClr val="tx2">
                  <a:lumMod val="75000"/>
                </a:schemeClr>
              </a:solidFill>
              <a:latin typeface="+mn-lt"/>
              <a:cs typeface="Arial" pitchFamily="34" charset="0"/>
            </a:endParaRPr>
          </a:p>
          <a:p>
            <a:pPr algn="just" eaLnBrk="0" hangingPunct="0">
              <a:buFontTx/>
              <a:buChar char="•"/>
              <a:defRPr/>
            </a:pPr>
            <a:r>
              <a:rPr lang="fr-FR" sz="1400" dirty="0">
                <a:solidFill>
                  <a:schemeClr val="tx2">
                    <a:lumMod val="75000"/>
                  </a:schemeClr>
                </a:solidFill>
                <a:latin typeface="+mn-lt"/>
                <a:ea typeface="Calibri" pitchFamily="34" charset="0"/>
                <a:cs typeface="Arial" pitchFamily="34" charset="0"/>
              </a:rPr>
              <a:t> P</a:t>
            </a:r>
            <a:r>
              <a:rPr lang="fr-FR" sz="1400" b="1" dirty="0">
                <a:solidFill>
                  <a:schemeClr val="tx2">
                    <a:lumMod val="75000"/>
                  </a:schemeClr>
                </a:solidFill>
                <a:latin typeface="+mn-lt"/>
                <a:ea typeface="Calibri" pitchFamily="34" charset="0"/>
                <a:cs typeface="Arial" pitchFamily="34" charset="0"/>
              </a:rPr>
              <a:t>réfiguration des programmes opérationnels et rédaction d’avant-projets</a:t>
            </a:r>
            <a:r>
              <a:rPr lang="fr-FR" sz="1400" dirty="0">
                <a:solidFill>
                  <a:schemeClr val="tx2">
                    <a:lumMod val="75000"/>
                  </a:schemeClr>
                </a:solidFill>
                <a:latin typeface="+mn-lt"/>
                <a:ea typeface="Calibri" pitchFamily="34" charset="0"/>
                <a:cs typeface="Arial" pitchFamily="34" charset="0"/>
              </a:rPr>
              <a:t> </a:t>
            </a:r>
          </a:p>
          <a:p>
            <a:pPr algn="just" eaLnBrk="0" hangingPunct="0">
              <a:buFontTx/>
              <a:buChar char="•"/>
              <a:defRPr/>
            </a:pPr>
            <a:endParaRPr lang="fr-FR" sz="1400" dirty="0">
              <a:solidFill>
                <a:schemeClr val="tx2">
                  <a:lumMod val="75000"/>
                </a:schemeClr>
              </a:solidFill>
              <a:latin typeface="+mn-lt"/>
              <a:cs typeface="Arial" pitchFamily="34" charset="0"/>
            </a:endParaRPr>
          </a:p>
          <a:p>
            <a:pPr algn="just" eaLnBrk="0" hangingPunct="0">
              <a:buFontTx/>
              <a:buChar char="•"/>
              <a:defRPr/>
            </a:pPr>
            <a:r>
              <a:rPr lang="fr-FR" sz="1400" b="1" dirty="0">
                <a:solidFill>
                  <a:schemeClr val="tx2">
                    <a:lumMod val="75000"/>
                  </a:schemeClr>
                </a:solidFill>
                <a:latin typeface="+mn-lt"/>
                <a:ea typeface="Calibri" pitchFamily="34" charset="0"/>
                <a:cs typeface="Arial" pitchFamily="34" charset="0"/>
              </a:rPr>
              <a:t>Anticipation des modalités de gouvernance et de gestion des futurs programmes </a:t>
            </a:r>
            <a:endParaRPr lang="fr-FR" sz="1400" dirty="0">
              <a:solidFill>
                <a:schemeClr val="tx2">
                  <a:lumMod val="75000"/>
                </a:schemeClr>
              </a:solidFill>
              <a:latin typeface="+mn-lt"/>
              <a:cs typeface="Arial" pitchFamily="34" charset="0"/>
            </a:endParaRPr>
          </a:p>
        </p:txBody>
      </p:sp>
      <p:sp>
        <p:nvSpPr>
          <p:cNvPr id="12" name="Rectangle 11"/>
          <p:cNvSpPr/>
          <p:nvPr/>
        </p:nvSpPr>
        <p:spPr>
          <a:xfrm>
            <a:off x="3201988" y="4221163"/>
            <a:ext cx="5727700" cy="2462212"/>
          </a:xfrm>
          <a:prstGeom prst="rect">
            <a:avLst/>
          </a:prstGeom>
          <a:solidFill>
            <a:schemeClr val="accent6">
              <a:lumMod val="20000"/>
              <a:lumOff val="80000"/>
            </a:schemeClr>
          </a:solidFill>
          <a:ln>
            <a:solidFill>
              <a:schemeClr val="accent6"/>
            </a:solidFill>
          </a:ln>
        </p:spPr>
        <p:txBody>
          <a:bodyPr>
            <a:spAutoFit/>
          </a:bodyPr>
          <a:lstStyle/>
          <a:p>
            <a:pPr algn="just" eaLnBrk="0" hangingPunct="0">
              <a:buFontTx/>
              <a:buChar char="•"/>
              <a:defRPr/>
            </a:pPr>
            <a:r>
              <a:rPr lang="fr-FR" sz="1400" b="1" dirty="0">
                <a:solidFill>
                  <a:schemeClr val="tx2">
                    <a:lumMod val="75000"/>
                  </a:schemeClr>
                </a:solidFill>
                <a:latin typeface="+mn-lt"/>
                <a:ea typeface="Calibri" pitchFamily="34" charset="0"/>
                <a:cs typeface="Arial" pitchFamily="34" charset="0"/>
              </a:rPr>
              <a:t>Accompagner le Comité de Concertation dans la formulation des propositions</a:t>
            </a:r>
          </a:p>
          <a:p>
            <a:pPr algn="just" eaLnBrk="0" hangingPunct="0">
              <a:buFontTx/>
              <a:buChar char="•"/>
              <a:defRPr/>
            </a:pPr>
            <a:endParaRPr lang="fr-FR" sz="1400" b="1" dirty="0">
              <a:solidFill>
                <a:schemeClr val="tx2">
                  <a:lumMod val="75000"/>
                </a:schemeClr>
              </a:solidFill>
              <a:latin typeface="+mn-lt"/>
              <a:ea typeface="Calibri" pitchFamily="34" charset="0"/>
              <a:cs typeface="Arial" pitchFamily="34" charset="0"/>
            </a:endParaRPr>
          </a:p>
          <a:p>
            <a:pPr algn="just" eaLnBrk="0" hangingPunct="0">
              <a:buFontTx/>
              <a:buChar char="•"/>
              <a:defRPr/>
            </a:pPr>
            <a:r>
              <a:rPr lang="fr-FR" sz="1400" b="1" dirty="0">
                <a:solidFill>
                  <a:schemeClr val="tx2">
                    <a:lumMod val="75000"/>
                  </a:schemeClr>
                </a:solidFill>
                <a:latin typeface="+mn-lt"/>
                <a:ea typeface="Calibri" pitchFamily="34" charset="0"/>
                <a:cs typeface="Arial" pitchFamily="34" charset="0"/>
              </a:rPr>
              <a:t> Partager les conclusions des groupes techniques</a:t>
            </a:r>
          </a:p>
          <a:p>
            <a:pPr algn="just" eaLnBrk="0" hangingPunct="0">
              <a:buFontTx/>
              <a:buChar char="•"/>
              <a:defRPr/>
            </a:pPr>
            <a:endParaRPr lang="fr-FR" sz="1400" b="1" dirty="0">
              <a:solidFill>
                <a:schemeClr val="tx2">
                  <a:lumMod val="75000"/>
                </a:schemeClr>
              </a:solidFill>
              <a:latin typeface="+mn-lt"/>
              <a:ea typeface="Calibri" pitchFamily="34" charset="0"/>
              <a:cs typeface="Arial" pitchFamily="34" charset="0"/>
            </a:endParaRPr>
          </a:p>
          <a:p>
            <a:pPr algn="just" eaLnBrk="0" hangingPunct="0">
              <a:buFontTx/>
              <a:buChar char="•"/>
              <a:defRPr/>
            </a:pPr>
            <a:r>
              <a:rPr lang="fr-FR" sz="1400" b="1" dirty="0">
                <a:solidFill>
                  <a:schemeClr val="tx2">
                    <a:lumMod val="75000"/>
                  </a:schemeClr>
                </a:solidFill>
                <a:latin typeface="+mn-lt"/>
                <a:ea typeface="Calibri" pitchFamily="34" charset="0"/>
                <a:cs typeface="Arial" pitchFamily="34" charset="0"/>
              </a:rPr>
              <a:t> Evaluer les limites des échanges et conclusions afin de permettre  précisions ou  corrections</a:t>
            </a:r>
          </a:p>
          <a:p>
            <a:pPr algn="just" eaLnBrk="0" hangingPunct="0">
              <a:buFontTx/>
              <a:buChar char="•"/>
              <a:defRPr/>
            </a:pPr>
            <a:endParaRPr lang="fr-FR" sz="1400" b="1" dirty="0">
              <a:solidFill>
                <a:schemeClr val="tx2">
                  <a:lumMod val="75000"/>
                </a:schemeClr>
              </a:solidFill>
              <a:latin typeface="+mn-lt"/>
              <a:ea typeface="Calibri" pitchFamily="34" charset="0"/>
              <a:cs typeface="Arial" pitchFamily="34" charset="0"/>
            </a:endParaRPr>
          </a:p>
          <a:p>
            <a:pPr algn="just" eaLnBrk="0" hangingPunct="0">
              <a:buFontTx/>
              <a:buChar char="•"/>
              <a:defRPr/>
            </a:pPr>
            <a:r>
              <a:rPr lang="fr-FR" sz="1400" b="1" dirty="0">
                <a:solidFill>
                  <a:schemeClr val="tx2">
                    <a:lumMod val="75000"/>
                  </a:schemeClr>
                </a:solidFill>
                <a:latin typeface="+mn-lt"/>
                <a:ea typeface="Calibri" pitchFamily="34" charset="0"/>
                <a:cs typeface="Arial" pitchFamily="34" charset="0"/>
              </a:rPr>
              <a:t> Discuter les points de convergence et de divergence </a:t>
            </a:r>
          </a:p>
          <a:p>
            <a:pPr algn="just" eaLnBrk="0" hangingPunct="0">
              <a:buFontTx/>
              <a:buChar char="•"/>
              <a:defRPr/>
            </a:pPr>
            <a:endParaRPr lang="fr-FR" sz="1400" b="1" dirty="0">
              <a:solidFill>
                <a:schemeClr val="tx2">
                  <a:lumMod val="75000"/>
                </a:schemeClr>
              </a:solidFill>
              <a:latin typeface="+mn-lt"/>
              <a:ea typeface="Calibri" pitchFamily="34" charset="0"/>
              <a:cs typeface="Arial" pitchFamily="34" charset="0"/>
            </a:endParaRPr>
          </a:p>
          <a:p>
            <a:pPr algn="just" eaLnBrk="0" hangingPunct="0">
              <a:buFontTx/>
              <a:buChar char="•"/>
              <a:defRPr/>
            </a:pPr>
            <a:r>
              <a:rPr lang="fr-FR" sz="1400" b="1" dirty="0">
                <a:solidFill>
                  <a:schemeClr val="tx2">
                    <a:lumMod val="75000"/>
                  </a:schemeClr>
                </a:solidFill>
                <a:latin typeface="+mn-lt"/>
                <a:ea typeface="Calibri" pitchFamily="34" charset="0"/>
                <a:cs typeface="Arial" pitchFamily="34" charset="0"/>
              </a:rPr>
              <a:t> préparer l'application des documents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6865"/>
                                        </p:tgtEl>
                                        <p:attrNameLst>
                                          <p:attrName>style.visibility</p:attrName>
                                        </p:attrNameLst>
                                      </p:cBhvr>
                                      <p:to>
                                        <p:strVal val="visible"/>
                                      </p:to>
                                    </p:set>
                                    <p:anim calcmode="lin" valueType="num">
                                      <p:cBhvr>
                                        <p:cTn id="14" dur="500" fill="hold"/>
                                        <p:tgtEl>
                                          <p:spTgt spid="36865"/>
                                        </p:tgtEl>
                                        <p:attrNameLst>
                                          <p:attrName>ppt_w</p:attrName>
                                        </p:attrNameLst>
                                      </p:cBhvr>
                                      <p:tavLst>
                                        <p:tav tm="0">
                                          <p:val>
                                            <p:fltVal val="0"/>
                                          </p:val>
                                        </p:tav>
                                        <p:tav tm="100000">
                                          <p:val>
                                            <p:strVal val="#ppt_w"/>
                                          </p:val>
                                        </p:tav>
                                      </p:tavLst>
                                    </p:anim>
                                    <p:anim calcmode="lin" valueType="num">
                                      <p:cBhvr>
                                        <p:cTn id="15" dur="500" fill="hold"/>
                                        <p:tgtEl>
                                          <p:spTgt spid="36865"/>
                                        </p:tgtEl>
                                        <p:attrNameLst>
                                          <p:attrName>ppt_h</p:attrName>
                                        </p:attrNameLst>
                                      </p:cBhvr>
                                      <p:tavLst>
                                        <p:tav tm="0">
                                          <p:val>
                                            <p:fltVal val="0"/>
                                          </p:val>
                                        </p:tav>
                                        <p:tav tm="100000">
                                          <p:val>
                                            <p:strVal val="#ppt_h"/>
                                          </p:val>
                                        </p:tav>
                                      </p:tavLst>
                                    </p:anim>
                                    <p:animEffect transition="in" filter="fade">
                                      <p:cBhvr>
                                        <p:cTn id="16" dur="500"/>
                                        <p:tgtEl>
                                          <p:spTgt spid="36865"/>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6868"/>
                                        </p:tgtEl>
                                        <p:attrNameLst>
                                          <p:attrName>style.visibility</p:attrName>
                                        </p:attrNameLst>
                                      </p:cBhvr>
                                      <p:to>
                                        <p:strVal val="visible"/>
                                      </p:to>
                                    </p:set>
                                    <p:animEffect transition="in" filter="box(in)">
                                      <p:cBhvr>
                                        <p:cTn id="21" dur="500"/>
                                        <p:tgtEl>
                                          <p:spTgt spid="36868"/>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fltVal val="0"/>
                                          </p:val>
                                        </p:tav>
                                        <p:tav tm="100000">
                                          <p:val>
                                            <p:strVal val="#ppt_w"/>
                                          </p:val>
                                        </p:tav>
                                      </p:tavLst>
                                    </p:anim>
                                    <p:anim calcmode="lin" valueType="num">
                                      <p:cBhvr>
                                        <p:cTn id="27" dur="500" fill="hold"/>
                                        <p:tgtEl>
                                          <p:spTgt spid="9"/>
                                        </p:tgtEl>
                                        <p:attrNameLst>
                                          <p:attrName>ppt_h</p:attrName>
                                        </p:attrNameLst>
                                      </p:cBhvr>
                                      <p:tavLst>
                                        <p:tav tm="0">
                                          <p:val>
                                            <p:fltVal val="0"/>
                                          </p:val>
                                        </p:tav>
                                        <p:tav tm="100000">
                                          <p:val>
                                            <p:strVal val="#ppt_h"/>
                                          </p:val>
                                        </p:tav>
                                      </p:tavLst>
                                    </p:anim>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36866"/>
                                        </p:tgtEl>
                                        <p:attrNameLst>
                                          <p:attrName>style.visibility</p:attrName>
                                        </p:attrNameLst>
                                      </p:cBhvr>
                                      <p:to>
                                        <p:strVal val="visible"/>
                                      </p:to>
                                    </p:set>
                                    <p:anim calcmode="lin" valueType="num">
                                      <p:cBhvr>
                                        <p:cTn id="33" dur="500" fill="hold"/>
                                        <p:tgtEl>
                                          <p:spTgt spid="36866"/>
                                        </p:tgtEl>
                                        <p:attrNameLst>
                                          <p:attrName>ppt_w</p:attrName>
                                        </p:attrNameLst>
                                      </p:cBhvr>
                                      <p:tavLst>
                                        <p:tav tm="0">
                                          <p:val>
                                            <p:fltVal val="0"/>
                                          </p:val>
                                        </p:tav>
                                        <p:tav tm="100000">
                                          <p:val>
                                            <p:strVal val="#ppt_w"/>
                                          </p:val>
                                        </p:tav>
                                      </p:tavLst>
                                    </p:anim>
                                    <p:anim calcmode="lin" valueType="num">
                                      <p:cBhvr>
                                        <p:cTn id="34" dur="500" fill="hold"/>
                                        <p:tgtEl>
                                          <p:spTgt spid="36866"/>
                                        </p:tgtEl>
                                        <p:attrNameLst>
                                          <p:attrName>ppt_h</p:attrName>
                                        </p:attrNameLst>
                                      </p:cBhvr>
                                      <p:tavLst>
                                        <p:tav tm="0">
                                          <p:val>
                                            <p:fltVal val="0"/>
                                          </p:val>
                                        </p:tav>
                                        <p:tav tm="100000">
                                          <p:val>
                                            <p:strVal val="#ppt_h"/>
                                          </p:val>
                                        </p:tav>
                                      </p:tavLst>
                                    </p:anim>
                                    <p:animEffect transition="in" filter="fade">
                                      <p:cBhvr>
                                        <p:cTn id="35" dur="500"/>
                                        <p:tgtEl>
                                          <p:spTgt spid="36866"/>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box(in)">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 grpId="0"/>
      <p:bldP spid="36866" grpId="0"/>
      <p:bldP spid="9" grpId="0" animBg="1"/>
      <p:bldP spid="36868"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0F42852E-F586-46D7-AC7C-E29243A8C17B}" type="slidenum">
              <a:rPr lang="fr-FR"/>
              <a:pPr>
                <a:defRPr/>
              </a:pPr>
              <a:t>8</a:t>
            </a:fld>
            <a:endParaRPr lang="fr-FR"/>
          </a:p>
        </p:txBody>
      </p:sp>
      <p:grpSp>
        <p:nvGrpSpPr>
          <p:cNvPr id="3" name="Groupe 2"/>
          <p:cNvGrpSpPr>
            <a:grpSpLocks/>
          </p:cNvGrpSpPr>
          <p:nvPr/>
        </p:nvGrpSpPr>
        <p:grpSpPr bwMode="auto">
          <a:xfrm>
            <a:off x="468313" y="2420938"/>
            <a:ext cx="2879725" cy="2152650"/>
            <a:chOff x="0" y="3997619"/>
            <a:chExt cx="4032448" cy="1216800"/>
          </a:xfrm>
        </p:grpSpPr>
        <p:sp>
          <p:nvSpPr>
            <p:cNvPr id="4" name="Rectangle à coins arrondis 3"/>
            <p:cNvSpPr/>
            <p:nvPr/>
          </p:nvSpPr>
          <p:spPr>
            <a:xfrm>
              <a:off x="0" y="3997619"/>
              <a:ext cx="4032448" cy="1216800"/>
            </a:xfrm>
            <a:prstGeom prst="roundRect">
              <a:avLst/>
            </a:prstGeom>
            <a:solidFill>
              <a:schemeClr val="tx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5" name="Rectangle 4"/>
            <p:cNvSpPr/>
            <p:nvPr/>
          </p:nvSpPr>
          <p:spPr>
            <a:xfrm>
              <a:off x="60019" y="4056844"/>
              <a:ext cx="3912408" cy="1098350"/>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fontAlgn="auto">
                <a:lnSpc>
                  <a:spcPct val="114000"/>
                </a:lnSpc>
                <a:spcAft>
                  <a:spcPct val="35000"/>
                </a:spcAft>
                <a:defRPr/>
              </a:pPr>
              <a:r>
                <a:rPr lang="fr-FR" sz="1600" b="1" dirty="0"/>
                <a:t>Phase 3 - Finalisation de la stratégie intégrée </a:t>
              </a:r>
              <a:r>
                <a:rPr lang="fr-FR" sz="1600" b="1" dirty="0" err="1"/>
                <a:t>plurifonds</a:t>
              </a:r>
              <a:r>
                <a:rPr lang="fr-FR" sz="1600" b="1" dirty="0"/>
                <a:t> et des programmes opérationnels 2014-2020 de La Réunion</a:t>
              </a:r>
              <a:endParaRPr lang="fr-FR" sz="1600" dirty="0">
                <a:latin typeface="Arial" pitchFamily="34" charset="0"/>
                <a:cs typeface="Arial" pitchFamily="34" charset="0"/>
              </a:endParaRPr>
            </a:p>
          </p:txBody>
        </p:sp>
      </p:grpSp>
      <p:sp>
        <p:nvSpPr>
          <p:cNvPr id="6" name="Rectangle 2"/>
          <p:cNvSpPr>
            <a:spLocks noChangeArrowheads="1"/>
          </p:cNvSpPr>
          <p:nvPr/>
        </p:nvSpPr>
        <p:spPr bwMode="auto">
          <a:xfrm>
            <a:off x="3708400" y="3390900"/>
            <a:ext cx="1223963" cy="523875"/>
          </a:xfrm>
          <a:prstGeom prst="rect">
            <a:avLst/>
          </a:prstGeom>
          <a:noFill/>
          <a:ln w="9525">
            <a:noFill/>
            <a:miter lim="800000"/>
            <a:headEnd/>
            <a:tailEnd/>
          </a:ln>
        </p:spPr>
        <p:txBody>
          <a:bodyPr anchor="ctr">
            <a:spAutoFit/>
          </a:bodyPr>
          <a:lstStyle/>
          <a:p>
            <a:r>
              <a:rPr lang="fr-FR" sz="1400" b="1" i="1">
                <a:solidFill>
                  <a:srgbClr val="53548A"/>
                </a:solidFill>
                <a:latin typeface="Calibri" pitchFamily="34" charset="0"/>
                <a:ea typeface="Times New Roman" pitchFamily="18" charset="0"/>
                <a:cs typeface="Arial" charset="0"/>
              </a:rPr>
              <a:t>Compléments d’information </a:t>
            </a:r>
            <a:endParaRPr lang="fr-FR" sz="3200">
              <a:latin typeface="Calibri" pitchFamily="34" charset="0"/>
              <a:ea typeface="Times New Roman" pitchFamily="18" charset="0"/>
              <a:cs typeface="Arial" charset="0"/>
            </a:endParaRPr>
          </a:p>
        </p:txBody>
      </p:sp>
      <p:sp>
        <p:nvSpPr>
          <p:cNvPr id="7" name="Rectangle 6"/>
          <p:cNvSpPr/>
          <p:nvPr/>
        </p:nvSpPr>
        <p:spPr>
          <a:xfrm>
            <a:off x="5292725" y="3409950"/>
            <a:ext cx="3024188" cy="306388"/>
          </a:xfrm>
          <a:prstGeom prst="rect">
            <a:avLst/>
          </a:prstGeom>
          <a:solidFill>
            <a:schemeClr val="accent6">
              <a:lumMod val="20000"/>
              <a:lumOff val="80000"/>
            </a:schemeClr>
          </a:solidFill>
          <a:ln>
            <a:solidFill>
              <a:schemeClr val="accent6"/>
            </a:solidFill>
          </a:ln>
        </p:spPr>
        <p:txBody>
          <a:bodyPr>
            <a:spAutoFit/>
          </a:bodyPr>
          <a:lstStyle/>
          <a:p>
            <a:pPr algn="just" eaLnBrk="0" hangingPunct="0">
              <a:buFontTx/>
              <a:buChar char="•"/>
              <a:defRPr/>
            </a:pPr>
            <a:r>
              <a:rPr lang="fr-FR" sz="1400" b="1" dirty="0">
                <a:solidFill>
                  <a:schemeClr val="tx2">
                    <a:lumMod val="75000"/>
                  </a:schemeClr>
                </a:solidFill>
                <a:latin typeface="+mn-lt"/>
                <a:ea typeface="Calibri" pitchFamily="34" charset="0"/>
                <a:cs typeface="Arial" pitchFamily="34" charset="0"/>
              </a:rPr>
              <a:t>Rédaction finale des documents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ox(in)">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6"/>
          <p:cNvPicPr>
            <a:picLocks noChangeAspect="1" noChangeArrowheads="1"/>
          </p:cNvPicPr>
          <p:nvPr/>
        </p:nvPicPr>
        <p:blipFill>
          <a:blip r:embed="rId2"/>
          <a:srcRect/>
          <a:stretch>
            <a:fillRect/>
          </a:stretch>
        </p:blipFill>
        <p:spPr bwMode="auto">
          <a:xfrm>
            <a:off x="395288" y="692150"/>
            <a:ext cx="8202612" cy="5973763"/>
          </a:xfrm>
          <a:prstGeom prst="rect">
            <a:avLst/>
          </a:prstGeom>
          <a:noFill/>
          <a:ln w="9525">
            <a:noFill/>
            <a:miter lim="800000"/>
            <a:headEnd/>
            <a:tailEnd/>
          </a:ln>
        </p:spPr>
      </p:pic>
      <p:sp>
        <p:nvSpPr>
          <p:cNvPr id="49154" name="ZoneTexte 6"/>
          <p:cNvSpPr txBox="1">
            <a:spLocks noChangeArrowheads="1"/>
          </p:cNvSpPr>
          <p:nvPr/>
        </p:nvSpPr>
        <p:spPr bwMode="auto">
          <a:xfrm>
            <a:off x="1219200" y="166688"/>
            <a:ext cx="6697663" cy="368300"/>
          </a:xfrm>
          <a:prstGeom prst="rect">
            <a:avLst/>
          </a:prstGeom>
          <a:noFill/>
          <a:ln w="9525">
            <a:solidFill>
              <a:schemeClr val="tx1"/>
            </a:solidFill>
            <a:miter lim="800000"/>
            <a:headEnd/>
            <a:tailEnd/>
          </a:ln>
        </p:spPr>
        <p:txBody>
          <a:bodyPr>
            <a:spAutoFit/>
          </a:bodyPr>
          <a:lstStyle/>
          <a:p>
            <a:pPr algn="ctr"/>
            <a:r>
              <a:rPr lang="fr-FR"/>
              <a:t>Calendrier général d’exécution de la mission</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5"/>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6"/>
</p:tagLst>
</file>

<file path=ppt/tags/tag2.xml><?xml version="1.0" encoding="utf-8"?>
<p:tagLst xmlns:a="http://schemas.openxmlformats.org/drawingml/2006/main" xmlns:r="http://schemas.openxmlformats.org/officeDocument/2006/relationships" xmlns:p="http://schemas.openxmlformats.org/presentationml/2006/main">
  <p:tag name="NUM" val="6"/>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3561</TotalTime>
  <Words>1448</Words>
  <Application>Microsoft Office PowerPoint</Application>
  <PresentationFormat>Affichage à l'écran (4:3)</PresentationFormat>
  <Paragraphs>431</Paragraphs>
  <Slides>14</Slides>
  <Notes>1</Notes>
  <HiddenSlides>0</HiddenSlides>
  <MMClips>0</MMClips>
  <ScaleCrop>false</ScaleCrop>
  <HeadingPairs>
    <vt:vector size="6" baseType="variant">
      <vt:variant>
        <vt:lpstr>Polices utilisées</vt:lpstr>
      </vt:variant>
      <vt:variant>
        <vt:i4>3</vt:i4>
      </vt:variant>
      <vt:variant>
        <vt:lpstr>Modèle de conception</vt:lpstr>
      </vt:variant>
      <vt:variant>
        <vt:i4>5</vt:i4>
      </vt:variant>
      <vt:variant>
        <vt:lpstr>Titres des diapositives</vt:lpstr>
      </vt:variant>
      <vt:variant>
        <vt:i4>14</vt:i4>
      </vt:variant>
    </vt:vector>
  </HeadingPairs>
  <TitlesOfParts>
    <vt:vector size="22" baseType="lpstr">
      <vt:lpstr>Arial</vt:lpstr>
      <vt:lpstr>Calibri</vt:lpstr>
      <vt:lpstr>Times New Roman</vt:lpstr>
      <vt:lpstr>Thème Office</vt:lpstr>
      <vt:lpstr>Conception personnalisée</vt:lpstr>
      <vt:lpstr>1_Thème Office</vt:lpstr>
      <vt:lpstr>Thème Office</vt: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Spare</dc:creator>
  <cp:lastModifiedBy>AGILE</cp:lastModifiedBy>
  <cp:revision>765</cp:revision>
  <cp:lastPrinted>2012-05-30T10:34:04Z</cp:lastPrinted>
  <dcterms:created xsi:type="dcterms:W3CDTF">2012-05-23T13:39:16Z</dcterms:created>
  <dcterms:modified xsi:type="dcterms:W3CDTF">2012-08-24T15:44:15Z</dcterms:modified>
</cp:coreProperties>
</file>